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954" r:id="rId3"/>
    <p:sldId id="939" r:id="rId4"/>
    <p:sldId id="967" r:id="rId5"/>
    <p:sldId id="970" r:id="rId6"/>
    <p:sldId id="974" r:id="rId7"/>
    <p:sldId id="972" r:id="rId8"/>
    <p:sldId id="958" r:id="rId9"/>
    <p:sldId id="959" r:id="rId10"/>
    <p:sldId id="960" r:id="rId11"/>
    <p:sldId id="962" r:id="rId12"/>
    <p:sldId id="961" r:id="rId13"/>
    <p:sldId id="963" r:id="rId14"/>
    <p:sldId id="964" r:id="rId15"/>
    <p:sldId id="941" r:id="rId16"/>
    <p:sldId id="971" r:id="rId17"/>
    <p:sldId id="936" r:id="rId18"/>
    <p:sldId id="973" r:id="rId19"/>
    <p:sldId id="966" r:id="rId20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2" clrIdx="0"/>
  <p:cmAuthor id="1" name="Estier Sybille BAG" initials="ESB" lastIdx="2" clrIdx="1">
    <p:extLst>
      <p:ext uri="{19B8F6BF-5375-455C-9EA6-DF929625EA0E}">
        <p15:presenceInfo xmlns:p15="http://schemas.microsoft.com/office/powerpoint/2012/main" userId="Estier Sybille B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70C0"/>
    <a:srgbClr val="000000"/>
    <a:srgbClr val="EBF6FF"/>
    <a:srgbClr val="D5EDFF"/>
    <a:srgbClr val="C9E4FF"/>
    <a:srgbClr val="FF33CC"/>
    <a:srgbClr val="FFFF99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1715" autoAdjust="0"/>
  </p:normalViewPr>
  <p:slideViewPr>
    <p:cSldViewPr showGuides="1">
      <p:cViewPr varScale="1">
        <p:scale>
          <a:sx n="106" d="100"/>
          <a:sy n="106" d="100"/>
        </p:scale>
        <p:origin x="84" y="96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846"/>
    </p:cViewPr>
  </p:sorter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E889B-5953-4E50-A481-738AB2B93E16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600" b="1">
              <a:solidFill>
                <a:srgbClr val="ED181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2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23">
              <a:defRPr/>
            </a:pPr>
            <a:r>
              <a:rPr lang="fr-CH" b="0" kern="0" dirty="0" smtClean="0"/>
              <a:t>Concept de mise en œuvre en préparation</a:t>
            </a:r>
            <a:endParaRPr lang="en-US" b="0" kern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29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23">
              <a:defRPr/>
            </a:pPr>
            <a:r>
              <a:rPr lang="fr-CH" b="0" kern="0" dirty="0" smtClean="0"/>
              <a:t>Concept de mise en œuvre en préparation</a:t>
            </a:r>
            <a:endParaRPr lang="en-US" b="0" kern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841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63C35-E28F-4BB9-A7B4-8AEFE7F2B9C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5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394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5" indent="-28572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04" indent="-22858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669" indent="-22858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835" indent="-22858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002" indent="-2285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168" indent="-2285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333" indent="-2285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500" indent="-2285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48CB80-EC21-4F9A-9152-3CE7D0D94F95}" type="slidenum">
              <a:rPr lang="de-DE" altLang="de-CH" sz="1200"/>
              <a:pPr/>
              <a:t>17</a:t>
            </a:fld>
            <a:endParaRPr lang="de-DE" altLang="de-CH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88089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63C35-E28F-4BB9-A7B4-8AEFE7F2B9C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27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798A2-3B3F-4CB9-A3D9-EAECBBF4A5F8}" type="slidenum">
              <a:rPr lang="de-DE" altLang="de-CH"/>
              <a:pPr/>
              <a:t>19</a:t>
            </a:fld>
            <a:endParaRPr lang="de-DE" altLang="de-CH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Federal </a:t>
            </a:r>
            <a:r>
              <a:rPr lang="de-CH" smtClean="0"/>
              <a:t>constitution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43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6445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72363" cy="350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19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72EE6E-90C3-4976-90DD-276B6723FAA0}" type="datetimeFigureOut">
              <a:rPr lang="de-CH" smtClean="0"/>
              <a:t>14.11.2017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7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07504" y="116378"/>
            <a:ext cx="8784976" cy="9892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0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486" y="251823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 userDrawn="1"/>
        </p:nvSpPr>
        <p:spPr>
          <a:xfrm>
            <a:off x="6438932" y="251823"/>
            <a:ext cx="4114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800" smtClean="0">
                <a:latin typeface="Arial" panose="020B0604020202020204" pitchFamily="34" charset="0"/>
              </a:rPr>
              <a:t>Département fédéral de l'intérieur DFI</a:t>
            </a:r>
          </a:p>
          <a:p>
            <a:r>
              <a:rPr lang="fr-FR" sz="800" b="1" smtClean="0">
                <a:latin typeface="Arial" panose="020B0604020202020204" pitchFamily="34" charset="0"/>
              </a:rPr>
              <a:t>Office fédéral de la santé publique OFSP</a:t>
            </a:r>
          </a:p>
          <a:p>
            <a:r>
              <a:rPr lang="fr-FR" sz="800" smtClean="0">
                <a:latin typeface="Arial" panose="020B0604020202020204" pitchFamily="34" charset="0"/>
              </a:rPr>
              <a:t>Unité de direction Protection des consommateurs</a:t>
            </a:r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219200" y="6172200"/>
            <a:ext cx="572906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latin typeface="Arial" panose="020B0604020202020204" pitchFamily="34" charset="0"/>
              </a:rPr>
              <a:t>L’entrée en vigueur de la nouvelle ordonnance sur la radioprotection : quels changements et quels défis ?</a:t>
            </a:r>
            <a:endParaRPr lang="en-US" sz="800" b="1" dirty="0" smtClean="0">
              <a:latin typeface="Arial" panose="020B0604020202020204" pitchFamily="34" charset="0"/>
            </a:endParaRPr>
          </a:p>
          <a:p>
            <a:pPr algn="l"/>
            <a:r>
              <a:rPr lang="en-US" sz="800" b="0" i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Colloque</a:t>
            </a:r>
            <a:r>
              <a:rPr lang="en-US" sz="800" b="0" i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b="0" i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STR</a:t>
            </a:r>
            <a:r>
              <a:rPr lang="en-US" sz="800" b="0" i="0" dirty="0" smtClean="0">
                <a:solidFill>
                  <a:schemeClr val="tx1"/>
                </a:solidFill>
                <a:latin typeface="Arial" panose="020B0604020202020204" pitchFamily="34" charset="0"/>
              </a:rPr>
              <a:t> du 24.8.2017</a:t>
            </a:r>
          </a:p>
          <a:p>
            <a:r>
              <a:rPr lang="fr-FR" sz="800" dirty="0" smtClean="0">
                <a:latin typeface="Arial" panose="020B0604020202020204" pitchFamily="34" charset="0"/>
              </a:rPr>
              <a:t>Sébastien Baechler</a:t>
            </a:r>
          </a:p>
          <a:p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/>
          <a:srcRect l="-624" t="22653" r="624" b="22796"/>
          <a:stretch/>
        </p:blipFill>
        <p:spPr>
          <a:xfrm rot="10800000">
            <a:off x="-9872" y="6153151"/>
            <a:ext cx="4268326" cy="732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/>
          <a:srcRect l="-578" t="30172" r="578" b="18582"/>
          <a:stretch/>
        </p:blipFill>
        <p:spPr>
          <a:xfrm>
            <a:off x="4673582" y="6153151"/>
            <a:ext cx="4496666" cy="722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39952" y="6153151"/>
            <a:ext cx="720080" cy="7192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51167" y="6603341"/>
            <a:ext cx="2903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900" b="0" i="0" baseline="0" smtClean="0">
                <a:solidFill>
                  <a:schemeClr val="bg1"/>
                </a:solidFill>
                <a:latin typeface="+mn-lt"/>
              </a:rPr>
              <a:t>Suva-BAG Treffen, 15. Nov. 2017, Philipp Steinmann</a:t>
            </a:r>
            <a:endParaRPr lang="de-CH" sz="900" b="0" i="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 userDrawn="1"/>
        </p:nvSpPr>
        <p:spPr bwMode="auto">
          <a:xfrm>
            <a:off x="6754983" y="6637044"/>
            <a:ext cx="2266950" cy="1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solidFill>
                  <a:schemeClr val="bg1"/>
                </a:solidFill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40296" y="6150974"/>
            <a:ext cx="3147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Die revidierte Strahlenschutzverordnung: </a:t>
            </a:r>
            <a:r>
              <a:rPr lang="de-CH" sz="900" b="1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Konzept</a:t>
            </a:r>
            <a:r>
              <a:rPr lang="de-CH" sz="9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900" b="1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NORM</a:t>
            </a:r>
            <a:endParaRPr lang="de-CH" sz="900" b="1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12776"/>
            <a:ext cx="9144000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3400" b="1" smtClean="0">
                <a:latin typeface="Arial" panose="020B0604020202020204" pitchFamily="34" charset="0"/>
              </a:rPr>
              <a:t>Die revidierte Strahlen-</a:t>
            </a:r>
          </a:p>
          <a:p>
            <a:pPr algn="ctr"/>
            <a:r>
              <a:rPr lang="fr-FR" sz="3400" b="1" smtClean="0">
                <a:latin typeface="Arial" panose="020B0604020202020204" pitchFamily="34" charset="0"/>
              </a:rPr>
              <a:t>schutzverordnung: </a:t>
            </a:r>
          </a:p>
          <a:p>
            <a:pPr algn="ctr"/>
            <a:r>
              <a:rPr lang="fr-FR" sz="3400" b="1" smtClean="0">
                <a:solidFill>
                  <a:srgbClr val="0070C0"/>
                </a:solidFill>
                <a:latin typeface="Arial" panose="020B0604020202020204" pitchFamily="34" charset="0"/>
              </a:rPr>
              <a:t>Konzept NORM</a:t>
            </a:r>
            <a:endParaRPr lang="fr-FR" sz="3400" b="1" dirty="0" smtClean="0"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199583"/>
            <a:ext cx="914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800" smtClean="0">
                <a:latin typeface="Arial" panose="020B0604020202020204" pitchFamily="34" charset="0"/>
              </a:rPr>
              <a:t>P. Steinmann, S. Estier, R. Linder, R. Stroude, S. Baechler, J.F. Valley</a:t>
            </a:r>
            <a:br>
              <a:rPr lang="en-US" sz="1800" smtClean="0">
                <a:latin typeface="Arial" panose="020B0604020202020204" pitchFamily="34" charset="0"/>
              </a:rPr>
            </a:br>
            <a:r>
              <a:rPr lang="en-US" sz="1800" smtClean="0">
                <a:latin typeface="Arial" panose="020B0604020202020204" pitchFamily="34" charset="0"/>
              </a:rPr>
              <a:t>S. Büchi, R. Krischek, M. Hammans </a:t>
            </a:r>
            <a:endParaRPr 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900" smtClean="0"/>
              <a:t>(+falls erforderlich Zustimmung</a:t>
            </a:r>
            <a:r>
              <a:rPr lang="de-CH" sz="900"/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387648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4328" y="2905876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4123" y="2135238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835578" y="2860672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approche gradué</a:t>
            </a:r>
            <a:endParaRPr lang="de-CH" sz="120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5255" y="5912053"/>
            <a:ext cx="441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aseline="30000" smtClean="0">
                <a:latin typeface="+mn-lt"/>
              </a:rPr>
              <a:t>1</a:t>
            </a:r>
            <a:r>
              <a:rPr lang="de-CH" sz="8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800" baseline="30000" smtClean="0">
                <a:latin typeface="+mn-lt"/>
              </a:rPr>
              <a:t>2</a:t>
            </a:r>
            <a:r>
              <a:rPr lang="de-CH" sz="800" smtClean="0">
                <a:latin typeface="+mn-lt"/>
              </a:rPr>
              <a:t> Für Bauprodukte gilt separate Regelung.</a:t>
            </a:r>
          </a:p>
          <a:p>
            <a:r>
              <a:rPr lang="de-CH" sz="800" baseline="30000" smtClean="0">
                <a:latin typeface="+mn-lt"/>
              </a:rPr>
              <a:t>3</a:t>
            </a:r>
            <a:r>
              <a:rPr lang="de-CH" sz="8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800">
                <a:latin typeface="+mn-lt"/>
              </a:rPr>
              <a:t>); sowie auf </a:t>
            </a:r>
            <a:r>
              <a:rPr lang="de-CH" sz="800" smtClean="0">
                <a:latin typeface="+mn-lt"/>
              </a:rPr>
              <a:t>Feldern verteilte </a:t>
            </a:r>
            <a:r>
              <a:rPr lang="de-CH" sz="800">
                <a:latin typeface="+mn-lt"/>
              </a:rPr>
              <a:t>Dünger (K-40&gt;LLN, </a:t>
            </a:r>
            <a:r>
              <a:rPr lang="de-CH" sz="800" smtClean="0">
                <a:latin typeface="+mn-lt"/>
              </a:rPr>
              <a:t>starke </a:t>
            </a:r>
            <a:r>
              <a:rPr lang="de-CH" sz="800">
                <a:latin typeface="+mn-lt"/>
              </a:rPr>
              <a:t>Verdünnung</a:t>
            </a:r>
            <a:r>
              <a:rPr lang="de-CH" sz="800" smtClean="0">
                <a:latin typeface="+mn-lt"/>
              </a:rPr>
              <a:t>)</a:t>
            </a:r>
            <a:endParaRPr lang="de-CH" sz="800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831027" y="678633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556416" y="673910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61" name="Straight Arrow Connector 60"/>
          <p:cNvCxnSpPr>
            <a:stCxn id="165" idx="3"/>
            <a:endCxn id="7" idx="1"/>
          </p:cNvCxnSpPr>
          <p:nvPr/>
        </p:nvCxnSpPr>
        <p:spPr>
          <a:xfrm>
            <a:off x="4940642" y="3796832"/>
            <a:ext cx="1029113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96208" y="360373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38562" y="4040141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89801" y="3565639"/>
            <a:ext cx="1801648" cy="468000"/>
            <a:chOff x="5598972" y="5079754"/>
            <a:chExt cx="1801648" cy="468000"/>
          </a:xfrm>
        </p:grpSpPr>
        <p:sp>
          <p:nvSpPr>
            <p:cNvPr id="7" name="Rounded Rectangle 6"/>
            <p:cNvSpPr/>
            <p:nvPr/>
          </p:nvSpPr>
          <p:spPr>
            <a:xfrm>
              <a:off x="5678926" y="5079754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98972" y="5099051"/>
              <a:ext cx="180164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>
                  <a:solidFill>
                    <a:schemeClr val="lt1"/>
                  </a:solidFill>
                  <a:latin typeface="+mn-lt"/>
                </a:rPr>
                <a:t>Zustimmung BAG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/>
              </a:r>
              <a:br>
                <a:rPr lang="de-CH" sz="1050" smtClean="0">
                  <a:solidFill>
                    <a:schemeClr val="lt1"/>
                  </a:solidFill>
                  <a:latin typeface="+mn-lt"/>
                </a:rPr>
              </a:br>
              <a:r>
                <a:rPr lang="de-CH" sz="800" smtClean="0">
                  <a:solidFill>
                    <a:schemeClr val="lt1"/>
                  </a:solidFill>
                  <a:latin typeface="+mn-lt"/>
                </a:rPr>
                <a:t>zu Deponierung/Verbrennung</a:t>
              </a:r>
              <a:endParaRPr lang="de-CH" sz="105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89801" y="1484784"/>
            <a:ext cx="1801648" cy="816254"/>
            <a:chOff x="5640610" y="5633568"/>
            <a:chExt cx="1801648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696491" y="56335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0610" y="5678183"/>
              <a:ext cx="1801648" cy="4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(+falls erforderlich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Typenbewilligung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und/oder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Zustimmung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)</a:t>
              </a:r>
              <a:endParaRPr lang="de-CH" sz="9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090829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2400">
            <a:solidFill>
              <a:srgbClr val="7030A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2400">
            <a:solidFill>
              <a:srgbClr val="7030A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2400">
            <a:solidFill>
              <a:srgbClr val="7030A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>
            <a:off x="3607237" y="908720"/>
            <a:ext cx="0" cy="823163"/>
          </a:xfrm>
          <a:prstGeom prst="straightConnector1">
            <a:avLst/>
          </a:prstGeom>
          <a:ln w="152400">
            <a:solidFill>
              <a:srgbClr val="7030A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68641" y="168782"/>
            <a:ext cx="419653" cy="0"/>
          </a:xfrm>
          <a:prstGeom prst="straightConnector1">
            <a:avLst/>
          </a:prstGeom>
          <a:ln w="152400">
            <a:solidFill>
              <a:srgbClr val="7030A0">
                <a:alpha val="80000"/>
              </a:srgbClr>
            </a:solidFill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41845" y="-90251"/>
            <a:ext cx="721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 </a:t>
            </a:r>
            <a:r>
              <a:rPr lang="de-CH" sz="1800" smtClean="0">
                <a:latin typeface="+mn-lt"/>
              </a:rPr>
              <a:t>Beispiel Filtersande/Eisenschlämme aus Wasseraufbereitung &lt; LLN</a:t>
            </a:r>
            <a:endParaRPr lang="de-CH">
              <a:latin typeface="+mn-lt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5" y="4310344"/>
            <a:ext cx="1875875" cy="2424912"/>
          </a:xfrm>
          <a:prstGeom prst="rect">
            <a:avLst/>
          </a:prstGeom>
        </p:spPr>
      </p:pic>
      <p:cxnSp>
        <p:nvCxnSpPr>
          <p:cNvPr id="91" name="Straight Arrow Connector 90"/>
          <p:cNvCxnSpPr>
            <a:stCxn id="54" idx="1"/>
            <a:endCxn id="89" idx="3"/>
          </p:cNvCxnSpPr>
          <p:nvPr/>
        </p:nvCxnSpPr>
        <p:spPr>
          <a:xfrm flipH="1">
            <a:off x="2130250" y="5297993"/>
            <a:ext cx="571898" cy="224807"/>
          </a:xfrm>
          <a:prstGeom prst="straightConnector1">
            <a:avLst/>
          </a:prstGeom>
          <a:ln w="38100">
            <a:solidFill>
              <a:srgbClr val="7030A0">
                <a:alpha val="80000"/>
              </a:srgb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260055" y="1661086"/>
            <a:ext cx="855329" cy="2487599"/>
            <a:chOff x="3260055" y="1661086"/>
            <a:chExt cx="855329" cy="2487599"/>
          </a:xfrm>
        </p:grpSpPr>
        <p:sp>
          <p:nvSpPr>
            <p:cNvPr id="67" name="TextBox 66"/>
            <p:cNvSpPr txBox="1"/>
            <p:nvPr/>
          </p:nvSpPr>
          <p:spPr>
            <a:xfrm>
              <a:off x="3813304" y="3575333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13304" y="259436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13304" y="166108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0055" y="391785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0055" y="294890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60055" y="1989591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7014740" y="35173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fr-CH" sz="1400"/>
              <a:t>gestion réglementaire </a:t>
            </a:r>
            <a:r>
              <a:rPr lang="de-CH" sz="1400" smtClean="0">
                <a:solidFill>
                  <a:schemeClr val="tx1"/>
                </a:solidFill>
              </a:rPr>
              <a:t>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900" smtClean="0"/>
              <a:t>(+falls erforderlich Zustimmung</a:t>
            </a:r>
            <a:r>
              <a:rPr lang="de-CH" sz="900"/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387648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4328" y="2905876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4123" y="2135238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835578" y="2860672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approche gradué</a:t>
            </a:r>
            <a:endParaRPr lang="de-CH" sz="1200"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831027" y="678633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556416" y="673910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61" name="Straight Arrow Connector 60"/>
          <p:cNvCxnSpPr>
            <a:stCxn id="165" idx="3"/>
            <a:endCxn id="7" idx="1"/>
          </p:cNvCxnSpPr>
          <p:nvPr/>
        </p:nvCxnSpPr>
        <p:spPr>
          <a:xfrm>
            <a:off x="4940642" y="3796832"/>
            <a:ext cx="1029113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33362" y="4030462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89801" y="3565639"/>
            <a:ext cx="1801648" cy="468000"/>
            <a:chOff x="5598972" y="5079754"/>
            <a:chExt cx="1801648" cy="468000"/>
          </a:xfrm>
        </p:grpSpPr>
        <p:sp>
          <p:nvSpPr>
            <p:cNvPr id="7" name="Rounded Rectangle 6"/>
            <p:cNvSpPr/>
            <p:nvPr/>
          </p:nvSpPr>
          <p:spPr>
            <a:xfrm>
              <a:off x="5678926" y="5079754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98972" y="5099051"/>
              <a:ext cx="180164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>
                  <a:solidFill>
                    <a:schemeClr val="lt1"/>
                  </a:solidFill>
                  <a:latin typeface="+mn-lt"/>
                </a:rPr>
                <a:t>Zustimmung BAG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/>
              </a:r>
              <a:br>
                <a:rPr lang="de-CH" sz="1050" smtClean="0">
                  <a:solidFill>
                    <a:schemeClr val="lt1"/>
                  </a:solidFill>
                  <a:latin typeface="+mn-lt"/>
                </a:rPr>
              </a:br>
              <a:r>
                <a:rPr lang="de-CH" sz="800" smtClean="0">
                  <a:solidFill>
                    <a:schemeClr val="lt1"/>
                  </a:solidFill>
                  <a:latin typeface="+mn-lt"/>
                </a:rPr>
                <a:t>zu Deponierung/Verbrennung</a:t>
              </a:r>
              <a:endParaRPr lang="de-CH" sz="105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89801" y="1484784"/>
            <a:ext cx="1801648" cy="816254"/>
            <a:chOff x="5640610" y="5633568"/>
            <a:chExt cx="1801648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696491" y="56335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0610" y="5678183"/>
              <a:ext cx="1801648" cy="4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(+falls erforderlich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Typenbewilligung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und/oder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Zustimmung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)</a:t>
              </a:r>
              <a:endParaRPr lang="de-CH" sz="9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090829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 flipH="1">
            <a:off x="3607237" y="1181100"/>
            <a:ext cx="0" cy="5507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61414" y="355820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47849" y="225667"/>
            <a:ext cx="419653" cy="0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51803" y="41001"/>
            <a:ext cx="551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>
                <a:latin typeface="+mn-lt"/>
              </a:rPr>
              <a:t>Beispiel Pb-210 belastete Luftfilter in Wasserwerken</a:t>
            </a:r>
          </a:p>
        </p:txBody>
      </p:sp>
      <p:cxnSp>
        <p:nvCxnSpPr>
          <p:cNvPr id="84" name="Straight Arrow Connector 83"/>
          <p:cNvCxnSpPr>
            <a:endCxn id="92" idx="0"/>
          </p:cNvCxnSpPr>
          <p:nvPr/>
        </p:nvCxnSpPr>
        <p:spPr>
          <a:xfrm>
            <a:off x="3607237" y="1079309"/>
            <a:ext cx="0" cy="652574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488" y="1638689"/>
            <a:ext cx="1867175" cy="2566118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30" idx="3"/>
            <a:endCxn id="87" idx="2"/>
          </p:cNvCxnSpPr>
          <p:nvPr/>
        </p:nvCxnSpPr>
        <p:spPr>
          <a:xfrm flipV="1">
            <a:off x="7615952" y="4204807"/>
            <a:ext cx="610124" cy="39207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260055" y="1661086"/>
            <a:ext cx="855329" cy="2487599"/>
            <a:chOff x="3260055" y="1661086"/>
            <a:chExt cx="855329" cy="2487599"/>
          </a:xfrm>
        </p:grpSpPr>
        <p:sp>
          <p:nvSpPr>
            <p:cNvPr id="69" name="TextBox 68"/>
            <p:cNvSpPr txBox="1"/>
            <p:nvPr/>
          </p:nvSpPr>
          <p:spPr>
            <a:xfrm>
              <a:off x="3813304" y="3575333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13304" y="259436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13304" y="166108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0055" y="391785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60055" y="294890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60055" y="1989591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827585" y="5889462"/>
            <a:ext cx="518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aseline="30000" smtClean="0">
                <a:latin typeface="+mn-lt"/>
              </a:rPr>
              <a:t>1</a:t>
            </a:r>
            <a:r>
              <a:rPr lang="de-CH" sz="8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800" baseline="30000" smtClean="0">
                <a:latin typeface="+mn-lt"/>
              </a:rPr>
              <a:t>2</a:t>
            </a:r>
            <a:r>
              <a:rPr lang="de-CH" sz="800" smtClean="0">
                <a:latin typeface="+mn-lt"/>
              </a:rPr>
              <a:t> Für Bauprodukte gilt separate Regelung.</a:t>
            </a:r>
          </a:p>
          <a:p>
            <a:r>
              <a:rPr lang="de-CH" sz="800" baseline="30000" smtClean="0">
                <a:latin typeface="+mn-lt"/>
              </a:rPr>
              <a:t>3</a:t>
            </a:r>
            <a:r>
              <a:rPr lang="de-CH" sz="8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800">
                <a:latin typeface="+mn-lt"/>
              </a:rPr>
              <a:t>); sowie auf </a:t>
            </a:r>
            <a:r>
              <a:rPr lang="de-CH" sz="800" smtClean="0">
                <a:latin typeface="+mn-lt"/>
              </a:rPr>
              <a:t>Feldern verteilte </a:t>
            </a:r>
            <a:r>
              <a:rPr lang="de-CH" sz="800">
                <a:latin typeface="+mn-lt"/>
              </a:rPr>
              <a:t>Dünger (K-40&gt;LLN, </a:t>
            </a:r>
            <a:r>
              <a:rPr lang="de-CH" sz="800" smtClean="0">
                <a:latin typeface="+mn-lt"/>
              </a:rPr>
              <a:t>starke </a:t>
            </a:r>
            <a:r>
              <a:rPr lang="de-CH" sz="800">
                <a:latin typeface="+mn-lt"/>
              </a:rPr>
              <a:t>Verdünnung</a:t>
            </a:r>
            <a:r>
              <a:rPr lang="de-CH" sz="800" smtClean="0">
                <a:latin typeface="+mn-lt"/>
              </a:rPr>
              <a:t>)</a:t>
            </a:r>
            <a:endParaRPr lang="de-CH" sz="800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014740" y="35173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fr-CH" sz="1400"/>
              <a:t>gestion réglementaire </a:t>
            </a:r>
            <a:r>
              <a:rPr lang="de-CH" sz="1400" smtClean="0">
                <a:solidFill>
                  <a:schemeClr val="tx1"/>
                </a:solidFill>
              </a:rPr>
              <a:t>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607237" y="2051174"/>
            <a:ext cx="0" cy="652574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610857" y="2985617"/>
            <a:ext cx="0" cy="652574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900" smtClean="0"/>
              <a:t>(+falls erforderlich Zustimmung</a:t>
            </a:r>
            <a:r>
              <a:rPr lang="de-CH" sz="900"/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387648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4328" y="2905876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4123" y="2135238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835578" y="2860672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approche gradué</a:t>
            </a:r>
            <a:endParaRPr lang="de-CH" sz="120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585" y="5889462"/>
            <a:ext cx="518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aseline="30000" smtClean="0">
                <a:latin typeface="+mn-lt"/>
              </a:rPr>
              <a:t>1</a:t>
            </a:r>
            <a:r>
              <a:rPr lang="de-CH" sz="8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800" baseline="30000" smtClean="0">
                <a:latin typeface="+mn-lt"/>
              </a:rPr>
              <a:t>2</a:t>
            </a:r>
            <a:r>
              <a:rPr lang="de-CH" sz="800" smtClean="0">
                <a:latin typeface="+mn-lt"/>
              </a:rPr>
              <a:t> Für Bauprodukte gilt separate Regelung.</a:t>
            </a:r>
          </a:p>
          <a:p>
            <a:r>
              <a:rPr lang="de-CH" sz="800" baseline="30000" smtClean="0">
                <a:latin typeface="+mn-lt"/>
              </a:rPr>
              <a:t>3</a:t>
            </a:r>
            <a:r>
              <a:rPr lang="de-CH" sz="8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800">
                <a:latin typeface="+mn-lt"/>
              </a:rPr>
              <a:t>); sowie auf </a:t>
            </a:r>
            <a:r>
              <a:rPr lang="de-CH" sz="800" smtClean="0">
                <a:latin typeface="+mn-lt"/>
              </a:rPr>
              <a:t>Feldern verteilte </a:t>
            </a:r>
            <a:r>
              <a:rPr lang="de-CH" sz="800">
                <a:latin typeface="+mn-lt"/>
              </a:rPr>
              <a:t>Dünger (K-40&gt;LLN, </a:t>
            </a:r>
            <a:r>
              <a:rPr lang="de-CH" sz="800" smtClean="0">
                <a:latin typeface="+mn-lt"/>
              </a:rPr>
              <a:t>starke </a:t>
            </a:r>
            <a:r>
              <a:rPr lang="de-CH" sz="800">
                <a:latin typeface="+mn-lt"/>
              </a:rPr>
              <a:t>Verdünnung</a:t>
            </a:r>
            <a:r>
              <a:rPr lang="de-CH" sz="800" smtClean="0">
                <a:latin typeface="+mn-lt"/>
              </a:rPr>
              <a:t>)</a:t>
            </a:r>
            <a:endParaRPr lang="de-CH" sz="800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831027" y="678633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556416" y="673910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61" name="Straight Arrow Connector 60"/>
          <p:cNvCxnSpPr>
            <a:stCxn id="165" idx="3"/>
            <a:endCxn id="7" idx="1"/>
          </p:cNvCxnSpPr>
          <p:nvPr/>
        </p:nvCxnSpPr>
        <p:spPr>
          <a:xfrm>
            <a:off x="4940642" y="3796832"/>
            <a:ext cx="1029113" cy="2807"/>
          </a:xfrm>
          <a:prstGeom prst="straightConnector1">
            <a:avLst/>
          </a:prstGeom>
          <a:ln w="152400">
            <a:solidFill>
              <a:srgbClr val="FF33CC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38562" y="4040141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89801" y="3565639"/>
            <a:ext cx="1801648" cy="468000"/>
            <a:chOff x="5598972" y="5079754"/>
            <a:chExt cx="1801648" cy="468000"/>
          </a:xfrm>
        </p:grpSpPr>
        <p:sp>
          <p:nvSpPr>
            <p:cNvPr id="7" name="Rounded Rectangle 6"/>
            <p:cNvSpPr/>
            <p:nvPr/>
          </p:nvSpPr>
          <p:spPr>
            <a:xfrm>
              <a:off x="5678926" y="5079754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98972" y="5099051"/>
              <a:ext cx="180164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>
                  <a:solidFill>
                    <a:schemeClr val="lt1"/>
                  </a:solidFill>
                  <a:latin typeface="+mn-lt"/>
                </a:rPr>
                <a:t>Zustimmung BAG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/>
              </a:r>
              <a:br>
                <a:rPr lang="de-CH" sz="1050" smtClean="0">
                  <a:solidFill>
                    <a:schemeClr val="lt1"/>
                  </a:solidFill>
                  <a:latin typeface="+mn-lt"/>
                </a:rPr>
              </a:br>
              <a:r>
                <a:rPr lang="de-CH" sz="800" smtClean="0">
                  <a:solidFill>
                    <a:schemeClr val="lt1"/>
                  </a:solidFill>
                  <a:latin typeface="+mn-lt"/>
                </a:rPr>
                <a:t>zu Deponierung/Verbrennung</a:t>
              </a:r>
              <a:endParaRPr lang="de-CH" sz="105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89801" y="1484784"/>
            <a:ext cx="1801648" cy="816254"/>
            <a:chOff x="5640610" y="5633568"/>
            <a:chExt cx="1801648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696491" y="56335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0610" y="5678183"/>
              <a:ext cx="1801648" cy="4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(+falls erforderlich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Typenbewilligung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und/oder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Zustimmung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)</a:t>
              </a:r>
              <a:endParaRPr lang="de-CH" sz="9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090829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2400">
            <a:solidFill>
              <a:srgbClr val="FF33CC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2400">
            <a:solidFill>
              <a:srgbClr val="FF33CC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2400">
            <a:solidFill>
              <a:srgbClr val="FF33CC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>
            <a:off x="3607237" y="980728"/>
            <a:ext cx="0" cy="751155"/>
          </a:xfrm>
          <a:prstGeom prst="straightConnector1">
            <a:avLst/>
          </a:prstGeom>
          <a:ln w="152400">
            <a:solidFill>
              <a:srgbClr val="FF33CC">
                <a:alpha val="80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54375" y="11551"/>
            <a:ext cx="6594147" cy="646331"/>
            <a:chOff x="2673108" y="736400"/>
            <a:chExt cx="6594147" cy="646331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673108" y="921066"/>
              <a:ext cx="419653" cy="0"/>
            </a:xfrm>
            <a:prstGeom prst="straightConnector1">
              <a:avLst/>
            </a:prstGeom>
            <a:ln w="152400">
              <a:solidFill>
                <a:srgbClr val="FF00FF">
                  <a:alpha val="80000"/>
                </a:srgbClr>
              </a:solidFill>
              <a:headEnd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77062" y="736400"/>
              <a:ext cx="6090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>
                  <a:latin typeface="+mn-lt"/>
                </a:rPr>
                <a:t>Beispiel </a:t>
              </a:r>
              <a:r>
                <a:rPr lang="de-CH" sz="1800" smtClean="0">
                  <a:latin typeface="+mn-lt"/>
                </a:rPr>
                <a:t>Filtermaterialien </a:t>
              </a:r>
              <a:r>
                <a:rPr lang="de-CH" sz="1800">
                  <a:latin typeface="+mn-lt"/>
                </a:rPr>
                <a:t>aus Wasseraufbereitung &gt; </a:t>
              </a:r>
              <a:r>
                <a:rPr lang="de-CH" sz="1800" smtClean="0">
                  <a:latin typeface="+mn-lt"/>
                </a:rPr>
                <a:t>LLN</a:t>
              </a:r>
            </a:p>
            <a:p>
              <a:r>
                <a:rPr lang="de-CH" sz="1800" smtClean="0">
                  <a:latin typeface="+mn-lt"/>
                </a:rPr>
                <a:t>Eisenhydroxid mit 750 mg/kg Uran (9 LLN U-238) + Arsen</a:t>
              </a:r>
              <a:endParaRPr lang="de-CH" sz="1800">
                <a:latin typeface="+mn-lt"/>
              </a:endParaRPr>
            </a:p>
          </p:txBody>
        </p:sp>
      </p:grpSp>
      <p:pic>
        <p:nvPicPr>
          <p:cNvPr id="76" name="Picture 6" descr="C:\Users\U80794~1\AppData\Local\Temp\SNAGHTMLafd4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84" y="4445468"/>
            <a:ext cx="2137718" cy="23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Arrow Connector 78"/>
          <p:cNvCxnSpPr>
            <a:endCxn id="76" idx="0"/>
          </p:cNvCxnSpPr>
          <p:nvPr/>
        </p:nvCxnSpPr>
        <p:spPr>
          <a:xfrm flipH="1">
            <a:off x="7510943" y="3876483"/>
            <a:ext cx="85393" cy="568985"/>
          </a:xfrm>
          <a:prstGeom prst="straightConnector1">
            <a:avLst/>
          </a:prstGeom>
          <a:ln w="38100">
            <a:solidFill>
              <a:srgbClr val="FF00FF">
                <a:alpha val="80000"/>
              </a:srgb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61414" y="355820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60055" y="1661086"/>
            <a:ext cx="855329" cy="2487599"/>
            <a:chOff x="3260055" y="1661086"/>
            <a:chExt cx="855329" cy="2487599"/>
          </a:xfrm>
        </p:grpSpPr>
        <p:sp>
          <p:nvSpPr>
            <p:cNvPr id="81" name="TextBox 80"/>
            <p:cNvSpPr txBox="1"/>
            <p:nvPr/>
          </p:nvSpPr>
          <p:spPr>
            <a:xfrm>
              <a:off x="3813304" y="3575333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13304" y="259436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3304" y="166108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60055" y="391785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60055" y="294890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60055" y="1989591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6981368" y="293270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de-CH" sz="1400" smtClean="0">
                <a:solidFill>
                  <a:schemeClr val="tx1"/>
                </a:solidFill>
              </a:rPr>
              <a:t>NORM-KonzeptBAG/SUVA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014740" y="35173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fr-CH" sz="1400"/>
              <a:t>gestion réglementaire </a:t>
            </a:r>
            <a:r>
              <a:rPr lang="de-CH" sz="1400" smtClean="0">
                <a:solidFill>
                  <a:schemeClr val="tx1"/>
                </a:solidFill>
              </a:rPr>
              <a:t>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900" smtClean="0"/>
              <a:t>(+falls erforderlich Zustimmung</a:t>
            </a:r>
            <a:r>
              <a:rPr lang="de-CH" sz="900"/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387648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4328" y="2905876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4123" y="2135238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849" y="5957545"/>
            <a:ext cx="848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aseline="30000" smtClean="0">
                <a:latin typeface="+mn-lt"/>
              </a:rPr>
              <a:t>1</a:t>
            </a:r>
            <a:r>
              <a:rPr lang="de-CH" sz="9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900" baseline="30000" smtClean="0">
                <a:latin typeface="+mn-lt"/>
              </a:rPr>
              <a:t>2</a:t>
            </a:r>
            <a:r>
              <a:rPr lang="de-CH" sz="900" smtClean="0">
                <a:latin typeface="+mn-lt"/>
              </a:rPr>
              <a:t> Für Bauprodukte gilt separate Regelung.</a:t>
            </a:r>
          </a:p>
          <a:p>
            <a:r>
              <a:rPr lang="de-CH" sz="900" baseline="30000" smtClean="0">
                <a:latin typeface="+mn-lt"/>
              </a:rPr>
              <a:t>3</a:t>
            </a:r>
            <a:r>
              <a:rPr lang="de-CH" sz="9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900">
                <a:latin typeface="+mn-lt"/>
              </a:rPr>
              <a:t>); sowie auf </a:t>
            </a:r>
            <a:r>
              <a:rPr lang="de-CH" sz="900" smtClean="0">
                <a:latin typeface="+mn-lt"/>
              </a:rPr>
              <a:t>Feldern verteilte </a:t>
            </a:r>
            <a:r>
              <a:rPr lang="de-CH" sz="900">
                <a:latin typeface="+mn-lt"/>
              </a:rPr>
              <a:t>Dünger (K-40&gt;LLN, </a:t>
            </a:r>
            <a:r>
              <a:rPr lang="de-CH" sz="900" smtClean="0">
                <a:latin typeface="+mn-lt"/>
              </a:rPr>
              <a:t>starke </a:t>
            </a:r>
            <a:r>
              <a:rPr lang="de-CH" sz="900">
                <a:latin typeface="+mn-lt"/>
              </a:rPr>
              <a:t>Verdünnung</a:t>
            </a:r>
            <a:r>
              <a:rPr lang="de-CH" sz="900" smtClean="0">
                <a:latin typeface="+mn-lt"/>
              </a:rPr>
              <a:t>)</a:t>
            </a:r>
            <a:endParaRPr lang="de-CH" sz="900" i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61" name="Straight Arrow Connector 60"/>
          <p:cNvCxnSpPr>
            <a:stCxn id="165" idx="3"/>
            <a:endCxn id="7" idx="1"/>
          </p:cNvCxnSpPr>
          <p:nvPr/>
        </p:nvCxnSpPr>
        <p:spPr>
          <a:xfrm>
            <a:off x="4940642" y="3796832"/>
            <a:ext cx="1029113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96208" y="360373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38562" y="4040141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89801" y="3565639"/>
            <a:ext cx="1801648" cy="468000"/>
            <a:chOff x="5598972" y="5079754"/>
            <a:chExt cx="1801648" cy="468000"/>
          </a:xfrm>
        </p:grpSpPr>
        <p:sp>
          <p:nvSpPr>
            <p:cNvPr id="7" name="Rounded Rectangle 6"/>
            <p:cNvSpPr/>
            <p:nvPr/>
          </p:nvSpPr>
          <p:spPr>
            <a:xfrm>
              <a:off x="5678926" y="5079754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98972" y="5099051"/>
              <a:ext cx="180164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>
                  <a:solidFill>
                    <a:schemeClr val="lt1"/>
                  </a:solidFill>
                  <a:latin typeface="+mn-lt"/>
                </a:rPr>
                <a:t>Zustimmung BAG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/>
              </a:r>
              <a:br>
                <a:rPr lang="de-CH" sz="1050" smtClean="0">
                  <a:solidFill>
                    <a:schemeClr val="lt1"/>
                  </a:solidFill>
                  <a:latin typeface="+mn-lt"/>
                </a:rPr>
              </a:br>
              <a:r>
                <a:rPr lang="de-CH" sz="800" smtClean="0">
                  <a:solidFill>
                    <a:schemeClr val="lt1"/>
                  </a:solidFill>
                  <a:latin typeface="+mn-lt"/>
                </a:rPr>
                <a:t>zu Deponierung/Verbrennung</a:t>
              </a:r>
              <a:endParaRPr lang="de-CH" sz="105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6206554" y="15976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b="1">
                <a:solidFill>
                  <a:schemeClr val="tx1"/>
                </a:solidFill>
              </a:rPr>
              <a:t>Entwurf</a:t>
            </a:r>
            <a:r>
              <a:rPr lang="de-CH" sz="1400">
                <a:solidFill>
                  <a:schemeClr val="tx1"/>
                </a:solidFill>
              </a:rPr>
              <a:t> </a:t>
            </a:r>
            <a:br>
              <a:rPr lang="de-CH" sz="1400">
                <a:solidFill>
                  <a:schemeClr val="tx1"/>
                </a:solidFill>
              </a:rPr>
            </a:br>
            <a:r>
              <a:rPr lang="de-CH" sz="1400">
                <a:solidFill>
                  <a:schemeClr val="tx1"/>
                </a:solidFill>
              </a:rPr>
              <a:t>NORM-Konzept</a:t>
            </a:r>
          </a:p>
          <a:p>
            <a:pPr algn="ctr"/>
            <a:r>
              <a:rPr lang="de-CH" sz="1400" smtClean="0">
                <a:solidFill>
                  <a:schemeClr val="tx1"/>
                </a:solidFill>
              </a:rPr>
              <a:t>BAG/SUVA</a:t>
            </a: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89801" y="1484784"/>
            <a:ext cx="1801648" cy="816254"/>
            <a:chOff x="5640610" y="5633568"/>
            <a:chExt cx="1801648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696491" y="56335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0610" y="5678183"/>
              <a:ext cx="1801648" cy="4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(+falls erforderlich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Typenbewilligung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und/oder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Zustimmung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)</a:t>
              </a:r>
              <a:endParaRPr lang="de-CH" sz="9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090829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 flipH="1">
            <a:off x="3607237" y="1181100"/>
            <a:ext cx="0" cy="5507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7466" y="77906"/>
            <a:ext cx="2355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CH" b="1" smtClean="0">
                <a:solidFill>
                  <a:srgbClr val="000000"/>
                </a:solidFill>
                <a:latin typeface="Arial" panose="020B0604020202020204" pitchFamily="34" charset="0"/>
              </a:rPr>
              <a:t>Offene Fragen</a:t>
            </a:r>
          </a:p>
          <a:p>
            <a:pPr fontAlgn="ctr"/>
            <a:r>
              <a:rPr lang="de-CH" b="1" smtClean="0">
                <a:solidFill>
                  <a:srgbClr val="000000"/>
                </a:solidFill>
                <a:latin typeface="Arial" panose="020B0604020202020204" pitchFamily="34" charset="0"/>
              </a:rPr>
              <a:t>&amp; todos</a:t>
            </a:r>
            <a:endParaRPr lang="de-CH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C:\Users\U80794~1\AppData\Local\Temp\SNAGHTML17f7d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0" y="439263"/>
            <a:ext cx="31718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2608780" y="77905"/>
            <a:ext cx="2965799" cy="1753616"/>
          </a:xfrm>
          <a:custGeom>
            <a:avLst/>
            <a:gdLst>
              <a:gd name="connsiteX0" fmla="*/ 0 w 2923209"/>
              <a:gd name="connsiteY0" fmla="*/ 200927 h 1205537"/>
              <a:gd name="connsiteX1" fmla="*/ 200927 w 2923209"/>
              <a:gd name="connsiteY1" fmla="*/ 0 h 1205537"/>
              <a:gd name="connsiteX2" fmla="*/ 487202 w 2923209"/>
              <a:gd name="connsiteY2" fmla="*/ 0 h 1205537"/>
              <a:gd name="connsiteX3" fmla="*/ 487202 w 2923209"/>
              <a:gd name="connsiteY3" fmla="*/ 0 h 1205537"/>
              <a:gd name="connsiteX4" fmla="*/ 1218004 w 2923209"/>
              <a:gd name="connsiteY4" fmla="*/ 0 h 1205537"/>
              <a:gd name="connsiteX5" fmla="*/ 2722282 w 2923209"/>
              <a:gd name="connsiteY5" fmla="*/ 0 h 1205537"/>
              <a:gd name="connsiteX6" fmla="*/ 2923209 w 2923209"/>
              <a:gd name="connsiteY6" fmla="*/ 200927 h 1205537"/>
              <a:gd name="connsiteX7" fmla="*/ 2923209 w 2923209"/>
              <a:gd name="connsiteY7" fmla="*/ 703230 h 1205537"/>
              <a:gd name="connsiteX8" fmla="*/ 2923209 w 2923209"/>
              <a:gd name="connsiteY8" fmla="*/ 703230 h 1205537"/>
              <a:gd name="connsiteX9" fmla="*/ 2923209 w 2923209"/>
              <a:gd name="connsiteY9" fmla="*/ 1004614 h 1205537"/>
              <a:gd name="connsiteX10" fmla="*/ 2923209 w 2923209"/>
              <a:gd name="connsiteY10" fmla="*/ 1004610 h 1205537"/>
              <a:gd name="connsiteX11" fmla="*/ 2722282 w 2923209"/>
              <a:gd name="connsiteY11" fmla="*/ 1205537 h 1205537"/>
              <a:gd name="connsiteX12" fmla="*/ 1218004 w 2923209"/>
              <a:gd name="connsiteY12" fmla="*/ 1205537 h 1205537"/>
              <a:gd name="connsiteX13" fmla="*/ 259318 w 2923209"/>
              <a:gd name="connsiteY13" fmla="*/ 1604630 h 1205537"/>
              <a:gd name="connsiteX14" fmla="*/ 487202 w 2923209"/>
              <a:gd name="connsiteY14" fmla="*/ 1205537 h 1205537"/>
              <a:gd name="connsiteX15" fmla="*/ 200927 w 2923209"/>
              <a:gd name="connsiteY15" fmla="*/ 1205537 h 1205537"/>
              <a:gd name="connsiteX16" fmla="*/ 0 w 2923209"/>
              <a:gd name="connsiteY16" fmla="*/ 1004610 h 1205537"/>
              <a:gd name="connsiteX17" fmla="*/ 0 w 2923209"/>
              <a:gd name="connsiteY17" fmla="*/ 1004614 h 1205537"/>
              <a:gd name="connsiteX18" fmla="*/ 0 w 2923209"/>
              <a:gd name="connsiteY18" fmla="*/ 703230 h 1205537"/>
              <a:gd name="connsiteX19" fmla="*/ 0 w 2923209"/>
              <a:gd name="connsiteY19" fmla="*/ 703230 h 1205537"/>
              <a:gd name="connsiteX20" fmla="*/ 0 w 2923209"/>
              <a:gd name="connsiteY20" fmla="*/ 200927 h 1205537"/>
              <a:gd name="connsiteX0" fmla="*/ 0 w 2923209"/>
              <a:gd name="connsiteY0" fmla="*/ 200927 h 1604630"/>
              <a:gd name="connsiteX1" fmla="*/ 200927 w 2923209"/>
              <a:gd name="connsiteY1" fmla="*/ 0 h 1604630"/>
              <a:gd name="connsiteX2" fmla="*/ 487202 w 2923209"/>
              <a:gd name="connsiteY2" fmla="*/ 0 h 1604630"/>
              <a:gd name="connsiteX3" fmla="*/ 487202 w 2923209"/>
              <a:gd name="connsiteY3" fmla="*/ 0 h 1604630"/>
              <a:gd name="connsiteX4" fmla="*/ 1218004 w 2923209"/>
              <a:gd name="connsiteY4" fmla="*/ 0 h 1604630"/>
              <a:gd name="connsiteX5" fmla="*/ 2722282 w 2923209"/>
              <a:gd name="connsiteY5" fmla="*/ 0 h 1604630"/>
              <a:gd name="connsiteX6" fmla="*/ 2923209 w 2923209"/>
              <a:gd name="connsiteY6" fmla="*/ 200927 h 1604630"/>
              <a:gd name="connsiteX7" fmla="*/ 2923209 w 2923209"/>
              <a:gd name="connsiteY7" fmla="*/ 703230 h 1604630"/>
              <a:gd name="connsiteX8" fmla="*/ 2923209 w 2923209"/>
              <a:gd name="connsiteY8" fmla="*/ 703230 h 1604630"/>
              <a:gd name="connsiteX9" fmla="*/ 2923209 w 2923209"/>
              <a:gd name="connsiteY9" fmla="*/ 1004614 h 1604630"/>
              <a:gd name="connsiteX10" fmla="*/ 2923209 w 2923209"/>
              <a:gd name="connsiteY10" fmla="*/ 1004610 h 1604630"/>
              <a:gd name="connsiteX11" fmla="*/ 2722282 w 2923209"/>
              <a:gd name="connsiteY11" fmla="*/ 1205537 h 1604630"/>
              <a:gd name="connsiteX12" fmla="*/ 808429 w 2923209"/>
              <a:gd name="connsiteY12" fmla="*/ 1205537 h 1604630"/>
              <a:gd name="connsiteX13" fmla="*/ 259318 w 2923209"/>
              <a:gd name="connsiteY13" fmla="*/ 1604630 h 1604630"/>
              <a:gd name="connsiteX14" fmla="*/ 487202 w 2923209"/>
              <a:gd name="connsiteY14" fmla="*/ 1205537 h 1604630"/>
              <a:gd name="connsiteX15" fmla="*/ 200927 w 2923209"/>
              <a:gd name="connsiteY15" fmla="*/ 1205537 h 1604630"/>
              <a:gd name="connsiteX16" fmla="*/ 0 w 2923209"/>
              <a:gd name="connsiteY16" fmla="*/ 1004610 h 1604630"/>
              <a:gd name="connsiteX17" fmla="*/ 0 w 2923209"/>
              <a:gd name="connsiteY17" fmla="*/ 1004614 h 1604630"/>
              <a:gd name="connsiteX18" fmla="*/ 0 w 2923209"/>
              <a:gd name="connsiteY18" fmla="*/ 703230 h 1604630"/>
              <a:gd name="connsiteX19" fmla="*/ 0 w 2923209"/>
              <a:gd name="connsiteY19" fmla="*/ 703230 h 1604630"/>
              <a:gd name="connsiteX20" fmla="*/ 0 w 2923209"/>
              <a:gd name="connsiteY20" fmla="*/ 200927 h 1604630"/>
              <a:gd name="connsiteX0" fmla="*/ 0 w 2923209"/>
              <a:gd name="connsiteY0" fmla="*/ 200927 h 1842755"/>
              <a:gd name="connsiteX1" fmla="*/ 200927 w 2923209"/>
              <a:gd name="connsiteY1" fmla="*/ 0 h 1842755"/>
              <a:gd name="connsiteX2" fmla="*/ 487202 w 2923209"/>
              <a:gd name="connsiteY2" fmla="*/ 0 h 1842755"/>
              <a:gd name="connsiteX3" fmla="*/ 487202 w 2923209"/>
              <a:gd name="connsiteY3" fmla="*/ 0 h 1842755"/>
              <a:gd name="connsiteX4" fmla="*/ 1218004 w 2923209"/>
              <a:gd name="connsiteY4" fmla="*/ 0 h 1842755"/>
              <a:gd name="connsiteX5" fmla="*/ 2722282 w 2923209"/>
              <a:gd name="connsiteY5" fmla="*/ 0 h 1842755"/>
              <a:gd name="connsiteX6" fmla="*/ 2923209 w 2923209"/>
              <a:gd name="connsiteY6" fmla="*/ 200927 h 1842755"/>
              <a:gd name="connsiteX7" fmla="*/ 2923209 w 2923209"/>
              <a:gd name="connsiteY7" fmla="*/ 703230 h 1842755"/>
              <a:gd name="connsiteX8" fmla="*/ 2923209 w 2923209"/>
              <a:gd name="connsiteY8" fmla="*/ 703230 h 1842755"/>
              <a:gd name="connsiteX9" fmla="*/ 2923209 w 2923209"/>
              <a:gd name="connsiteY9" fmla="*/ 1004614 h 1842755"/>
              <a:gd name="connsiteX10" fmla="*/ 2923209 w 2923209"/>
              <a:gd name="connsiteY10" fmla="*/ 1004610 h 1842755"/>
              <a:gd name="connsiteX11" fmla="*/ 2722282 w 2923209"/>
              <a:gd name="connsiteY11" fmla="*/ 1205537 h 1842755"/>
              <a:gd name="connsiteX12" fmla="*/ 808429 w 2923209"/>
              <a:gd name="connsiteY12" fmla="*/ 1205537 h 1842755"/>
              <a:gd name="connsiteX13" fmla="*/ 192643 w 2923209"/>
              <a:gd name="connsiteY13" fmla="*/ 1842755 h 1842755"/>
              <a:gd name="connsiteX14" fmla="*/ 487202 w 2923209"/>
              <a:gd name="connsiteY14" fmla="*/ 1205537 h 1842755"/>
              <a:gd name="connsiteX15" fmla="*/ 200927 w 2923209"/>
              <a:gd name="connsiteY15" fmla="*/ 1205537 h 1842755"/>
              <a:gd name="connsiteX16" fmla="*/ 0 w 2923209"/>
              <a:gd name="connsiteY16" fmla="*/ 1004610 h 1842755"/>
              <a:gd name="connsiteX17" fmla="*/ 0 w 2923209"/>
              <a:gd name="connsiteY17" fmla="*/ 1004614 h 1842755"/>
              <a:gd name="connsiteX18" fmla="*/ 0 w 2923209"/>
              <a:gd name="connsiteY18" fmla="*/ 703230 h 1842755"/>
              <a:gd name="connsiteX19" fmla="*/ 0 w 2923209"/>
              <a:gd name="connsiteY19" fmla="*/ 703230 h 1842755"/>
              <a:gd name="connsiteX20" fmla="*/ 0 w 2923209"/>
              <a:gd name="connsiteY20" fmla="*/ 200927 h 1842755"/>
              <a:gd name="connsiteX0" fmla="*/ 0 w 2923209"/>
              <a:gd name="connsiteY0" fmla="*/ 200927 h 1577187"/>
              <a:gd name="connsiteX1" fmla="*/ 200927 w 2923209"/>
              <a:gd name="connsiteY1" fmla="*/ 0 h 1577187"/>
              <a:gd name="connsiteX2" fmla="*/ 487202 w 2923209"/>
              <a:gd name="connsiteY2" fmla="*/ 0 h 1577187"/>
              <a:gd name="connsiteX3" fmla="*/ 487202 w 2923209"/>
              <a:gd name="connsiteY3" fmla="*/ 0 h 1577187"/>
              <a:gd name="connsiteX4" fmla="*/ 1218004 w 2923209"/>
              <a:gd name="connsiteY4" fmla="*/ 0 h 1577187"/>
              <a:gd name="connsiteX5" fmla="*/ 2722282 w 2923209"/>
              <a:gd name="connsiteY5" fmla="*/ 0 h 1577187"/>
              <a:gd name="connsiteX6" fmla="*/ 2923209 w 2923209"/>
              <a:gd name="connsiteY6" fmla="*/ 200927 h 1577187"/>
              <a:gd name="connsiteX7" fmla="*/ 2923209 w 2923209"/>
              <a:gd name="connsiteY7" fmla="*/ 703230 h 1577187"/>
              <a:gd name="connsiteX8" fmla="*/ 2923209 w 2923209"/>
              <a:gd name="connsiteY8" fmla="*/ 703230 h 1577187"/>
              <a:gd name="connsiteX9" fmla="*/ 2923209 w 2923209"/>
              <a:gd name="connsiteY9" fmla="*/ 1004614 h 1577187"/>
              <a:gd name="connsiteX10" fmla="*/ 2923209 w 2923209"/>
              <a:gd name="connsiteY10" fmla="*/ 1004610 h 1577187"/>
              <a:gd name="connsiteX11" fmla="*/ 2722282 w 2923209"/>
              <a:gd name="connsiteY11" fmla="*/ 1205537 h 1577187"/>
              <a:gd name="connsiteX12" fmla="*/ 808429 w 2923209"/>
              <a:gd name="connsiteY12" fmla="*/ 1205537 h 1577187"/>
              <a:gd name="connsiteX13" fmla="*/ 267749 w 2923209"/>
              <a:gd name="connsiteY13" fmla="*/ 1577187 h 1577187"/>
              <a:gd name="connsiteX14" fmla="*/ 487202 w 2923209"/>
              <a:gd name="connsiteY14" fmla="*/ 1205537 h 1577187"/>
              <a:gd name="connsiteX15" fmla="*/ 200927 w 2923209"/>
              <a:gd name="connsiteY15" fmla="*/ 1205537 h 1577187"/>
              <a:gd name="connsiteX16" fmla="*/ 0 w 2923209"/>
              <a:gd name="connsiteY16" fmla="*/ 1004610 h 1577187"/>
              <a:gd name="connsiteX17" fmla="*/ 0 w 2923209"/>
              <a:gd name="connsiteY17" fmla="*/ 1004614 h 1577187"/>
              <a:gd name="connsiteX18" fmla="*/ 0 w 2923209"/>
              <a:gd name="connsiteY18" fmla="*/ 703230 h 1577187"/>
              <a:gd name="connsiteX19" fmla="*/ 0 w 2923209"/>
              <a:gd name="connsiteY19" fmla="*/ 703230 h 1577187"/>
              <a:gd name="connsiteX20" fmla="*/ 0 w 2923209"/>
              <a:gd name="connsiteY20" fmla="*/ 200927 h 157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3209" h="1577187">
                <a:moveTo>
                  <a:pt x="0" y="200927"/>
                </a:moveTo>
                <a:cubicBezTo>
                  <a:pt x="0" y="89958"/>
                  <a:pt x="89958" y="0"/>
                  <a:pt x="200927" y="0"/>
                </a:cubicBezTo>
                <a:lnTo>
                  <a:pt x="487202" y="0"/>
                </a:lnTo>
                <a:lnTo>
                  <a:pt x="487202" y="0"/>
                </a:lnTo>
                <a:lnTo>
                  <a:pt x="1218004" y="0"/>
                </a:lnTo>
                <a:lnTo>
                  <a:pt x="2722282" y="0"/>
                </a:lnTo>
                <a:cubicBezTo>
                  <a:pt x="2833251" y="0"/>
                  <a:pt x="2923209" y="89958"/>
                  <a:pt x="2923209" y="200927"/>
                </a:cubicBezTo>
                <a:lnTo>
                  <a:pt x="2923209" y="703230"/>
                </a:lnTo>
                <a:lnTo>
                  <a:pt x="2923209" y="703230"/>
                </a:lnTo>
                <a:lnTo>
                  <a:pt x="2923209" y="1004614"/>
                </a:lnTo>
                <a:lnTo>
                  <a:pt x="2923209" y="1004610"/>
                </a:lnTo>
                <a:cubicBezTo>
                  <a:pt x="2923209" y="1115579"/>
                  <a:pt x="2833251" y="1205537"/>
                  <a:pt x="2722282" y="1205537"/>
                </a:cubicBezTo>
                <a:lnTo>
                  <a:pt x="808429" y="1205537"/>
                </a:lnTo>
                <a:lnTo>
                  <a:pt x="267749" y="1577187"/>
                </a:lnTo>
                <a:lnTo>
                  <a:pt x="487202" y="1205537"/>
                </a:lnTo>
                <a:lnTo>
                  <a:pt x="200927" y="1205537"/>
                </a:lnTo>
                <a:cubicBezTo>
                  <a:pt x="89958" y="1205537"/>
                  <a:pt x="0" y="1115579"/>
                  <a:pt x="0" y="1004610"/>
                </a:cubicBezTo>
                <a:lnTo>
                  <a:pt x="0" y="1004614"/>
                </a:lnTo>
                <a:lnTo>
                  <a:pt x="0" y="703230"/>
                </a:lnTo>
                <a:lnTo>
                  <a:pt x="0" y="703230"/>
                </a:lnTo>
                <a:lnTo>
                  <a:pt x="0" y="200927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Indikatoren?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smtClean="0"/>
              <a:t>&gt;10 LLN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Staubentwicklung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smtClean="0"/>
              <a:t>Lange Aufenthaltszeit</a:t>
            </a: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8" name="Picture 2" descr="C:\Users\U80794~1\AppData\Local\Temp\SNAGHTML17f7d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1470">
            <a:off x="5714129" y="2758057"/>
            <a:ext cx="2144434" cy="17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664448" y="1922040"/>
            <a:ext cx="4420732" cy="1593238"/>
          </a:xfrm>
          <a:custGeom>
            <a:avLst/>
            <a:gdLst>
              <a:gd name="connsiteX0" fmla="*/ 0 w 3967001"/>
              <a:gd name="connsiteY0" fmla="*/ 221456 h 1328709"/>
              <a:gd name="connsiteX1" fmla="*/ 221456 w 3967001"/>
              <a:gd name="connsiteY1" fmla="*/ 0 h 1328709"/>
              <a:gd name="connsiteX2" fmla="*/ 2314084 w 3967001"/>
              <a:gd name="connsiteY2" fmla="*/ 0 h 1328709"/>
              <a:gd name="connsiteX3" fmla="*/ 2314084 w 3967001"/>
              <a:gd name="connsiteY3" fmla="*/ 0 h 1328709"/>
              <a:gd name="connsiteX4" fmla="*/ 3305834 w 3967001"/>
              <a:gd name="connsiteY4" fmla="*/ 0 h 1328709"/>
              <a:gd name="connsiteX5" fmla="*/ 3745545 w 3967001"/>
              <a:gd name="connsiteY5" fmla="*/ 0 h 1328709"/>
              <a:gd name="connsiteX6" fmla="*/ 3967001 w 3967001"/>
              <a:gd name="connsiteY6" fmla="*/ 221456 h 1328709"/>
              <a:gd name="connsiteX7" fmla="*/ 3967001 w 3967001"/>
              <a:gd name="connsiteY7" fmla="*/ 775080 h 1328709"/>
              <a:gd name="connsiteX8" fmla="*/ 3967001 w 3967001"/>
              <a:gd name="connsiteY8" fmla="*/ 775080 h 1328709"/>
              <a:gd name="connsiteX9" fmla="*/ 3967001 w 3967001"/>
              <a:gd name="connsiteY9" fmla="*/ 1107258 h 1328709"/>
              <a:gd name="connsiteX10" fmla="*/ 3967001 w 3967001"/>
              <a:gd name="connsiteY10" fmla="*/ 1107253 h 1328709"/>
              <a:gd name="connsiteX11" fmla="*/ 3745545 w 3967001"/>
              <a:gd name="connsiteY11" fmla="*/ 1328709 h 1328709"/>
              <a:gd name="connsiteX12" fmla="*/ 3305834 w 3967001"/>
              <a:gd name="connsiteY12" fmla="*/ 1328709 h 1328709"/>
              <a:gd name="connsiteX13" fmla="*/ 3092991 w 3967001"/>
              <a:gd name="connsiteY13" fmla="*/ 1927399 h 1328709"/>
              <a:gd name="connsiteX14" fmla="*/ 2314084 w 3967001"/>
              <a:gd name="connsiteY14" fmla="*/ 1328709 h 1328709"/>
              <a:gd name="connsiteX15" fmla="*/ 221456 w 3967001"/>
              <a:gd name="connsiteY15" fmla="*/ 1328709 h 1328709"/>
              <a:gd name="connsiteX16" fmla="*/ 0 w 3967001"/>
              <a:gd name="connsiteY16" fmla="*/ 1107253 h 1328709"/>
              <a:gd name="connsiteX17" fmla="*/ 0 w 3967001"/>
              <a:gd name="connsiteY17" fmla="*/ 1107258 h 1328709"/>
              <a:gd name="connsiteX18" fmla="*/ 0 w 3967001"/>
              <a:gd name="connsiteY18" fmla="*/ 775080 h 1328709"/>
              <a:gd name="connsiteX19" fmla="*/ 0 w 3967001"/>
              <a:gd name="connsiteY19" fmla="*/ 775080 h 1328709"/>
              <a:gd name="connsiteX20" fmla="*/ 0 w 3967001"/>
              <a:gd name="connsiteY20" fmla="*/ 221456 h 1328709"/>
              <a:gd name="connsiteX0" fmla="*/ 0 w 3967001"/>
              <a:gd name="connsiteY0" fmla="*/ 221456 h 1927399"/>
              <a:gd name="connsiteX1" fmla="*/ 221456 w 3967001"/>
              <a:gd name="connsiteY1" fmla="*/ 0 h 1927399"/>
              <a:gd name="connsiteX2" fmla="*/ 2314084 w 3967001"/>
              <a:gd name="connsiteY2" fmla="*/ 0 h 1927399"/>
              <a:gd name="connsiteX3" fmla="*/ 2314084 w 3967001"/>
              <a:gd name="connsiteY3" fmla="*/ 0 h 1927399"/>
              <a:gd name="connsiteX4" fmla="*/ 3305834 w 3967001"/>
              <a:gd name="connsiteY4" fmla="*/ 0 h 1927399"/>
              <a:gd name="connsiteX5" fmla="*/ 3745545 w 3967001"/>
              <a:gd name="connsiteY5" fmla="*/ 0 h 1927399"/>
              <a:gd name="connsiteX6" fmla="*/ 3967001 w 3967001"/>
              <a:gd name="connsiteY6" fmla="*/ 221456 h 1927399"/>
              <a:gd name="connsiteX7" fmla="*/ 3967001 w 3967001"/>
              <a:gd name="connsiteY7" fmla="*/ 775080 h 1927399"/>
              <a:gd name="connsiteX8" fmla="*/ 3967001 w 3967001"/>
              <a:gd name="connsiteY8" fmla="*/ 775080 h 1927399"/>
              <a:gd name="connsiteX9" fmla="*/ 3967001 w 3967001"/>
              <a:gd name="connsiteY9" fmla="*/ 1107258 h 1927399"/>
              <a:gd name="connsiteX10" fmla="*/ 3967001 w 3967001"/>
              <a:gd name="connsiteY10" fmla="*/ 1107253 h 1927399"/>
              <a:gd name="connsiteX11" fmla="*/ 3745545 w 3967001"/>
              <a:gd name="connsiteY11" fmla="*/ 1328709 h 1927399"/>
              <a:gd name="connsiteX12" fmla="*/ 3305834 w 3967001"/>
              <a:gd name="connsiteY12" fmla="*/ 1328709 h 1927399"/>
              <a:gd name="connsiteX13" fmla="*/ 3092991 w 3967001"/>
              <a:gd name="connsiteY13" fmla="*/ 1927399 h 1927399"/>
              <a:gd name="connsiteX14" fmla="*/ 2742709 w 3967001"/>
              <a:gd name="connsiteY14" fmla="*/ 1328709 h 1927399"/>
              <a:gd name="connsiteX15" fmla="*/ 221456 w 3967001"/>
              <a:gd name="connsiteY15" fmla="*/ 1328709 h 1927399"/>
              <a:gd name="connsiteX16" fmla="*/ 0 w 3967001"/>
              <a:gd name="connsiteY16" fmla="*/ 1107253 h 1927399"/>
              <a:gd name="connsiteX17" fmla="*/ 0 w 3967001"/>
              <a:gd name="connsiteY17" fmla="*/ 1107258 h 1927399"/>
              <a:gd name="connsiteX18" fmla="*/ 0 w 3967001"/>
              <a:gd name="connsiteY18" fmla="*/ 775080 h 1927399"/>
              <a:gd name="connsiteX19" fmla="*/ 0 w 3967001"/>
              <a:gd name="connsiteY19" fmla="*/ 775080 h 1927399"/>
              <a:gd name="connsiteX20" fmla="*/ 0 w 3967001"/>
              <a:gd name="connsiteY20" fmla="*/ 221456 h 1927399"/>
              <a:gd name="connsiteX0" fmla="*/ 0 w 3967001"/>
              <a:gd name="connsiteY0" fmla="*/ 221456 h 1927399"/>
              <a:gd name="connsiteX1" fmla="*/ 221456 w 3967001"/>
              <a:gd name="connsiteY1" fmla="*/ 0 h 1927399"/>
              <a:gd name="connsiteX2" fmla="*/ 2314084 w 3967001"/>
              <a:gd name="connsiteY2" fmla="*/ 0 h 1927399"/>
              <a:gd name="connsiteX3" fmla="*/ 2314084 w 3967001"/>
              <a:gd name="connsiteY3" fmla="*/ 0 h 1927399"/>
              <a:gd name="connsiteX4" fmla="*/ 3305834 w 3967001"/>
              <a:gd name="connsiteY4" fmla="*/ 0 h 1927399"/>
              <a:gd name="connsiteX5" fmla="*/ 3745545 w 3967001"/>
              <a:gd name="connsiteY5" fmla="*/ 0 h 1927399"/>
              <a:gd name="connsiteX6" fmla="*/ 3967001 w 3967001"/>
              <a:gd name="connsiteY6" fmla="*/ 221456 h 1927399"/>
              <a:gd name="connsiteX7" fmla="*/ 3967001 w 3967001"/>
              <a:gd name="connsiteY7" fmla="*/ 775080 h 1927399"/>
              <a:gd name="connsiteX8" fmla="*/ 3967001 w 3967001"/>
              <a:gd name="connsiteY8" fmla="*/ 775080 h 1927399"/>
              <a:gd name="connsiteX9" fmla="*/ 3967001 w 3967001"/>
              <a:gd name="connsiteY9" fmla="*/ 1107258 h 1927399"/>
              <a:gd name="connsiteX10" fmla="*/ 3967001 w 3967001"/>
              <a:gd name="connsiteY10" fmla="*/ 1107253 h 1927399"/>
              <a:gd name="connsiteX11" fmla="*/ 3745545 w 3967001"/>
              <a:gd name="connsiteY11" fmla="*/ 1328709 h 1927399"/>
              <a:gd name="connsiteX12" fmla="*/ 3029609 w 3967001"/>
              <a:gd name="connsiteY12" fmla="*/ 1328709 h 1927399"/>
              <a:gd name="connsiteX13" fmla="*/ 3092991 w 3967001"/>
              <a:gd name="connsiteY13" fmla="*/ 1927399 h 1927399"/>
              <a:gd name="connsiteX14" fmla="*/ 2742709 w 3967001"/>
              <a:gd name="connsiteY14" fmla="*/ 1328709 h 1927399"/>
              <a:gd name="connsiteX15" fmla="*/ 221456 w 3967001"/>
              <a:gd name="connsiteY15" fmla="*/ 1328709 h 1927399"/>
              <a:gd name="connsiteX16" fmla="*/ 0 w 3967001"/>
              <a:gd name="connsiteY16" fmla="*/ 1107253 h 1927399"/>
              <a:gd name="connsiteX17" fmla="*/ 0 w 3967001"/>
              <a:gd name="connsiteY17" fmla="*/ 1107258 h 1927399"/>
              <a:gd name="connsiteX18" fmla="*/ 0 w 3967001"/>
              <a:gd name="connsiteY18" fmla="*/ 775080 h 1927399"/>
              <a:gd name="connsiteX19" fmla="*/ 0 w 3967001"/>
              <a:gd name="connsiteY19" fmla="*/ 775080 h 1927399"/>
              <a:gd name="connsiteX20" fmla="*/ 0 w 3967001"/>
              <a:gd name="connsiteY20" fmla="*/ 221456 h 192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67001" h="1927399">
                <a:moveTo>
                  <a:pt x="0" y="221456"/>
                </a:moveTo>
                <a:cubicBezTo>
                  <a:pt x="0" y="99149"/>
                  <a:pt x="99149" y="0"/>
                  <a:pt x="221456" y="0"/>
                </a:cubicBezTo>
                <a:lnTo>
                  <a:pt x="2314084" y="0"/>
                </a:lnTo>
                <a:lnTo>
                  <a:pt x="2314084" y="0"/>
                </a:lnTo>
                <a:lnTo>
                  <a:pt x="3305834" y="0"/>
                </a:lnTo>
                <a:lnTo>
                  <a:pt x="3745545" y="0"/>
                </a:lnTo>
                <a:cubicBezTo>
                  <a:pt x="3867852" y="0"/>
                  <a:pt x="3967001" y="99149"/>
                  <a:pt x="3967001" y="221456"/>
                </a:cubicBezTo>
                <a:lnTo>
                  <a:pt x="3967001" y="775080"/>
                </a:lnTo>
                <a:lnTo>
                  <a:pt x="3967001" y="775080"/>
                </a:lnTo>
                <a:lnTo>
                  <a:pt x="3967001" y="1107258"/>
                </a:lnTo>
                <a:lnTo>
                  <a:pt x="3967001" y="1107253"/>
                </a:lnTo>
                <a:cubicBezTo>
                  <a:pt x="3967001" y="1229560"/>
                  <a:pt x="3867852" y="1328709"/>
                  <a:pt x="3745545" y="1328709"/>
                </a:cubicBezTo>
                <a:lnTo>
                  <a:pt x="3029609" y="1328709"/>
                </a:lnTo>
                <a:lnTo>
                  <a:pt x="3092991" y="1927399"/>
                </a:lnTo>
                <a:lnTo>
                  <a:pt x="2742709" y="1328709"/>
                </a:lnTo>
                <a:lnTo>
                  <a:pt x="221456" y="1328709"/>
                </a:lnTo>
                <a:cubicBezTo>
                  <a:pt x="99149" y="1328709"/>
                  <a:pt x="0" y="1229560"/>
                  <a:pt x="0" y="1107253"/>
                </a:cubicBezTo>
                <a:lnTo>
                  <a:pt x="0" y="1107258"/>
                </a:lnTo>
                <a:lnTo>
                  <a:pt x="0" y="775080"/>
                </a:lnTo>
                <a:lnTo>
                  <a:pt x="0" y="775080"/>
                </a:lnTo>
                <a:lnTo>
                  <a:pt x="0" y="22145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2000" smtClean="0"/>
              <a:t>Kriterien festlegen:</a:t>
            </a:r>
            <a:endParaRPr lang="de-CH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/>
              <a:t>&lt; 10 LLN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/>
              <a:t>&lt; </a:t>
            </a:r>
            <a:r>
              <a:rPr lang="de-CH" sz="2000" smtClean="0"/>
              <a:t>750 mg/kg U; ODL</a:t>
            </a:r>
            <a:r>
              <a:rPr lang="de-CH" sz="2000" baseline="-25000" smtClean="0"/>
              <a:t>net</a:t>
            </a:r>
            <a:r>
              <a:rPr lang="de-CH" sz="2000" smtClean="0"/>
              <a:t>&lt;0.1 µSv/h</a:t>
            </a:r>
            <a:endParaRPr lang="de-CH" sz="2000"/>
          </a:p>
        </p:txBody>
      </p:sp>
      <p:pic>
        <p:nvPicPr>
          <p:cNvPr id="86" name="Picture 2" descr="C:\Users\U80794~1\AppData\Local\Temp\SNAGHTML17f7d9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967">
            <a:off x="4114975" y="2876992"/>
            <a:ext cx="1312203" cy="13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2743757" y="3609314"/>
            <a:ext cx="1664003" cy="704582"/>
          </a:xfrm>
          <a:custGeom>
            <a:avLst/>
            <a:gdLst>
              <a:gd name="connsiteX0" fmla="*/ 0 w 1196989"/>
              <a:gd name="connsiteY0" fmla="*/ 125857 h 755125"/>
              <a:gd name="connsiteX1" fmla="*/ 125857 w 1196989"/>
              <a:gd name="connsiteY1" fmla="*/ 0 h 755125"/>
              <a:gd name="connsiteX2" fmla="*/ 698244 w 1196989"/>
              <a:gd name="connsiteY2" fmla="*/ 0 h 755125"/>
              <a:gd name="connsiteX3" fmla="*/ 698244 w 1196989"/>
              <a:gd name="connsiteY3" fmla="*/ 0 h 755125"/>
              <a:gd name="connsiteX4" fmla="*/ 997491 w 1196989"/>
              <a:gd name="connsiteY4" fmla="*/ 0 h 755125"/>
              <a:gd name="connsiteX5" fmla="*/ 1071132 w 1196989"/>
              <a:gd name="connsiteY5" fmla="*/ 0 h 755125"/>
              <a:gd name="connsiteX6" fmla="*/ 1196989 w 1196989"/>
              <a:gd name="connsiteY6" fmla="*/ 125857 h 755125"/>
              <a:gd name="connsiteX7" fmla="*/ 1196989 w 1196989"/>
              <a:gd name="connsiteY7" fmla="*/ 125854 h 755125"/>
              <a:gd name="connsiteX8" fmla="*/ 2254553 w 1196989"/>
              <a:gd name="connsiteY8" fmla="*/ -275681 h 755125"/>
              <a:gd name="connsiteX9" fmla="*/ 1196989 w 1196989"/>
              <a:gd name="connsiteY9" fmla="*/ 314635 h 755125"/>
              <a:gd name="connsiteX10" fmla="*/ 1196989 w 1196989"/>
              <a:gd name="connsiteY10" fmla="*/ 629268 h 755125"/>
              <a:gd name="connsiteX11" fmla="*/ 1071132 w 1196989"/>
              <a:gd name="connsiteY11" fmla="*/ 755125 h 755125"/>
              <a:gd name="connsiteX12" fmla="*/ 997491 w 1196989"/>
              <a:gd name="connsiteY12" fmla="*/ 755125 h 755125"/>
              <a:gd name="connsiteX13" fmla="*/ 698244 w 1196989"/>
              <a:gd name="connsiteY13" fmla="*/ 755125 h 755125"/>
              <a:gd name="connsiteX14" fmla="*/ 698244 w 1196989"/>
              <a:gd name="connsiteY14" fmla="*/ 755125 h 755125"/>
              <a:gd name="connsiteX15" fmla="*/ 125857 w 1196989"/>
              <a:gd name="connsiteY15" fmla="*/ 755125 h 755125"/>
              <a:gd name="connsiteX16" fmla="*/ 0 w 1196989"/>
              <a:gd name="connsiteY16" fmla="*/ 629268 h 755125"/>
              <a:gd name="connsiteX17" fmla="*/ 0 w 1196989"/>
              <a:gd name="connsiteY17" fmla="*/ 314635 h 755125"/>
              <a:gd name="connsiteX18" fmla="*/ 0 w 1196989"/>
              <a:gd name="connsiteY18" fmla="*/ 125854 h 755125"/>
              <a:gd name="connsiteX19" fmla="*/ 0 w 1196989"/>
              <a:gd name="connsiteY19" fmla="*/ 125854 h 755125"/>
              <a:gd name="connsiteX20" fmla="*/ 0 w 1196989"/>
              <a:gd name="connsiteY20" fmla="*/ 125857 h 755125"/>
              <a:gd name="connsiteX0" fmla="*/ 0 w 1664003"/>
              <a:gd name="connsiteY0" fmla="*/ 182463 h 811731"/>
              <a:gd name="connsiteX1" fmla="*/ 125857 w 1664003"/>
              <a:gd name="connsiteY1" fmla="*/ 56606 h 811731"/>
              <a:gd name="connsiteX2" fmla="*/ 698244 w 1664003"/>
              <a:gd name="connsiteY2" fmla="*/ 56606 h 811731"/>
              <a:gd name="connsiteX3" fmla="*/ 698244 w 1664003"/>
              <a:gd name="connsiteY3" fmla="*/ 56606 h 811731"/>
              <a:gd name="connsiteX4" fmla="*/ 997491 w 1664003"/>
              <a:gd name="connsiteY4" fmla="*/ 56606 h 811731"/>
              <a:gd name="connsiteX5" fmla="*/ 1071132 w 1664003"/>
              <a:gd name="connsiteY5" fmla="*/ 56606 h 811731"/>
              <a:gd name="connsiteX6" fmla="*/ 1196989 w 1664003"/>
              <a:gd name="connsiteY6" fmla="*/ 182463 h 811731"/>
              <a:gd name="connsiteX7" fmla="*/ 1196989 w 1664003"/>
              <a:gd name="connsiteY7" fmla="*/ 182460 h 811731"/>
              <a:gd name="connsiteX8" fmla="*/ 1664003 w 1664003"/>
              <a:gd name="connsiteY8" fmla="*/ 0 h 811731"/>
              <a:gd name="connsiteX9" fmla="*/ 1196989 w 1664003"/>
              <a:gd name="connsiteY9" fmla="*/ 371241 h 811731"/>
              <a:gd name="connsiteX10" fmla="*/ 1196989 w 1664003"/>
              <a:gd name="connsiteY10" fmla="*/ 685874 h 811731"/>
              <a:gd name="connsiteX11" fmla="*/ 1071132 w 1664003"/>
              <a:gd name="connsiteY11" fmla="*/ 811731 h 811731"/>
              <a:gd name="connsiteX12" fmla="*/ 997491 w 1664003"/>
              <a:gd name="connsiteY12" fmla="*/ 811731 h 811731"/>
              <a:gd name="connsiteX13" fmla="*/ 698244 w 1664003"/>
              <a:gd name="connsiteY13" fmla="*/ 811731 h 811731"/>
              <a:gd name="connsiteX14" fmla="*/ 698244 w 1664003"/>
              <a:gd name="connsiteY14" fmla="*/ 811731 h 811731"/>
              <a:gd name="connsiteX15" fmla="*/ 125857 w 1664003"/>
              <a:gd name="connsiteY15" fmla="*/ 811731 h 811731"/>
              <a:gd name="connsiteX16" fmla="*/ 0 w 1664003"/>
              <a:gd name="connsiteY16" fmla="*/ 685874 h 811731"/>
              <a:gd name="connsiteX17" fmla="*/ 0 w 1664003"/>
              <a:gd name="connsiteY17" fmla="*/ 371241 h 811731"/>
              <a:gd name="connsiteX18" fmla="*/ 0 w 1664003"/>
              <a:gd name="connsiteY18" fmla="*/ 182460 h 811731"/>
              <a:gd name="connsiteX19" fmla="*/ 0 w 1664003"/>
              <a:gd name="connsiteY19" fmla="*/ 182460 h 811731"/>
              <a:gd name="connsiteX20" fmla="*/ 0 w 1664003"/>
              <a:gd name="connsiteY20" fmla="*/ 182463 h 81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4003" h="811731">
                <a:moveTo>
                  <a:pt x="0" y="182463"/>
                </a:moveTo>
                <a:cubicBezTo>
                  <a:pt x="0" y="112954"/>
                  <a:pt x="56348" y="56606"/>
                  <a:pt x="125857" y="56606"/>
                </a:cubicBezTo>
                <a:lnTo>
                  <a:pt x="698244" y="56606"/>
                </a:lnTo>
                <a:lnTo>
                  <a:pt x="698244" y="56606"/>
                </a:lnTo>
                <a:lnTo>
                  <a:pt x="997491" y="56606"/>
                </a:lnTo>
                <a:lnTo>
                  <a:pt x="1071132" y="56606"/>
                </a:lnTo>
                <a:cubicBezTo>
                  <a:pt x="1140641" y="56606"/>
                  <a:pt x="1196989" y="112954"/>
                  <a:pt x="1196989" y="182463"/>
                </a:cubicBezTo>
                <a:lnTo>
                  <a:pt x="1196989" y="182460"/>
                </a:lnTo>
                <a:lnTo>
                  <a:pt x="1664003" y="0"/>
                </a:lnTo>
                <a:lnTo>
                  <a:pt x="1196989" y="371241"/>
                </a:lnTo>
                <a:lnTo>
                  <a:pt x="1196989" y="685874"/>
                </a:lnTo>
                <a:cubicBezTo>
                  <a:pt x="1196989" y="755383"/>
                  <a:pt x="1140641" y="811731"/>
                  <a:pt x="1071132" y="811731"/>
                </a:cubicBezTo>
                <a:lnTo>
                  <a:pt x="997491" y="811731"/>
                </a:lnTo>
                <a:lnTo>
                  <a:pt x="698244" y="811731"/>
                </a:lnTo>
                <a:lnTo>
                  <a:pt x="698244" y="811731"/>
                </a:lnTo>
                <a:lnTo>
                  <a:pt x="125857" y="811731"/>
                </a:lnTo>
                <a:cubicBezTo>
                  <a:pt x="56348" y="811731"/>
                  <a:pt x="0" y="755383"/>
                  <a:pt x="0" y="685874"/>
                </a:cubicBezTo>
                <a:lnTo>
                  <a:pt x="0" y="371241"/>
                </a:lnTo>
                <a:lnTo>
                  <a:pt x="0" y="182460"/>
                </a:lnTo>
                <a:lnTo>
                  <a:pt x="0" y="182460"/>
                </a:lnTo>
                <a:lnTo>
                  <a:pt x="0" y="182463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2000"/>
              <a:t>Fälle festlegen</a:t>
            </a:r>
          </a:p>
        </p:txBody>
      </p:sp>
      <p:pic>
        <p:nvPicPr>
          <p:cNvPr id="87" name="Picture 2" descr="C:\Users\U80794~1\AppData\Local\Temp\SNAGHTML17f7d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62623" y="4269791"/>
            <a:ext cx="2144434" cy="17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4105908" y="4647238"/>
            <a:ext cx="2842355" cy="815436"/>
          </a:xfrm>
          <a:custGeom>
            <a:avLst/>
            <a:gdLst>
              <a:gd name="connsiteX0" fmla="*/ 0 w 2617823"/>
              <a:gd name="connsiteY0" fmla="*/ 99640 h 597831"/>
              <a:gd name="connsiteX1" fmla="*/ 99640 w 2617823"/>
              <a:gd name="connsiteY1" fmla="*/ 0 h 597831"/>
              <a:gd name="connsiteX2" fmla="*/ 436304 w 2617823"/>
              <a:gd name="connsiteY2" fmla="*/ 0 h 597831"/>
              <a:gd name="connsiteX3" fmla="*/ 436304 w 2617823"/>
              <a:gd name="connsiteY3" fmla="*/ 0 h 597831"/>
              <a:gd name="connsiteX4" fmla="*/ 1090760 w 2617823"/>
              <a:gd name="connsiteY4" fmla="*/ 0 h 597831"/>
              <a:gd name="connsiteX5" fmla="*/ 2518183 w 2617823"/>
              <a:gd name="connsiteY5" fmla="*/ 0 h 597831"/>
              <a:gd name="connsiteX6" fmla="*/ 2617823 w 2617823"/>
              <a:gd name="connsiteY6" fmla="*/ 99640 h 597831"/>
              <a:gd name="connsiteX7" fmla="*/ 2617823 w 2617823"/>
              <a:gd name="connsiteY7" fmla="*/ 348735 h 597831"/>
              <a:gd name="connsiteX8" fmla="*/ 2617823 w 2617823"/>
              <a:gd name="connsiteY8" fmla="*/ 348735 h 597831"/>
              <a:gd name="connsiteX9" fmla="*/ 2617823 w 2617823"/>
              <a:gd name="connsiteY9" fmla="*/ 498193 h 597831"/>
              <a:gd name="connsiteX10" fmla="*/ 2617823 w 2617823"/>
              <a:gd name="connsiteY10" fmla="*/ 498191 h 597831"/>
              <a:gd name="connsiteX11" fmla="*/ 2518183 w 2617823"/>
              <a:gd name="connsiteY11" fmla="*/ 597831 h 597831"/>
              <a:gd name="connsiteX12" fmla="*/ 1090760 w 2617823"/>
              <a:gd name="connsiteY12" fmla="*/ 597831 h 597831"/>
              <a:gd name="connsiteX13" fmla="*/ -169923 w 2617823"/>
              <a:gd name="connsiteY13" fmla="*/ 815436 h 597831"/>
              <a:gd name="connsiteX14" fmla="*/ 436304 w 2617823"/>
              <a:gd name="connsiteY14" fmla="*/ 597831 h 597831"/>
              <a:gd name="connsiteX15" fmla="*/ 99640 w 2617823"/>
              <a:gd name="connsiteY15" fmla="*/ 597831 h 597831"/>
              <a:gd name="connsiteX16" fmla="*/ 0 w 2617823"/>
              <a:gd name="connsiteY16" fmla="*/ 498191 h 597831"/>
              <a:gd name="connsiteX17" fmla="*/ 0 w 2617823"/>
              <a:gd name="connsiteY17" fmla="*/ 498193 h 597831"/>
              <a:gd name="connsiteX18" fmla="*/ 0 w 2617823"/>
              <a:gd name="connsiteY18" fmla="*/ 348735 h 597831"/>
              <a:gd name="connsiteX19" fmla="*/ 0 w 2617823"/>
              <a:gd name="connsiteY19" fmla="*/ 348735 h 597831"/>
              <a:gd name="connsiteX20" fmla="*/ 0 w 2617823"/>
              <a:gd name="connsiteY20" fmla="*/ 99640 h 597831"/>
              <a:gd name="connsiteX0" fmla="*/ 169923 w 2787746"/>
              <a:gd name="connsiteY0" fmla="*/ 99640 h 815436"/>
              <a:gd name="connsiteX1" fmla="*/ 269563 w 2787746"/>
              <a:gd name="connsiteY1" fmla="*/ 0 h 815436"/>
              <a:gd name="connsiteX2" fmla="*/ 606227 w 2787746"/>
              <a:gd name="connsiteY2" fmla="*/ 0 h 815436"/>
              <a:gd name="connsiteX3" fmla="*/ 606227 w 2787746"/>
              <a:gd name="connsiteY3" fmla="*/ 0 h 815436"/>
              <a:gd name="connsiteX4" fmla="*/ 1260683 w 2787746"/>
              <a:gd name="connsiteY4" fmla="*/ 0 h 815436"/>
              <a:gd name="connsiteX5" fmla="*/ 2688106 w 2787746"/>
              <a:gd name="connsiteY5" fmla="*/ 0 h 815436"/>
              <a:gd name="connsiteX6" fmla="*/ 2787746 w 2787746"/>
              <a:gd name="connsiteY6" fmla="*/ 99640 h 815436"/>
              <a:gd name="connsiteX7" fmla="*/ 2787746 w 2787746"/>
              <a:gd name="connsiteY7" fmla="*/ 348735 h 815436"/>
              <a:gd name="connsiteX8" fmla="*/ 2787746 w 2787746"/>
              <a:gd name="connsiteY8" fmla="*/ 348735 h 815436"/>
              <a:gd name="connsiteX9" fmla="*/ 2787746 w 2787746"/>
              <a:gd name="connsiteY9" fmla="*/ 498193 h 815436"/>
              <a:gd name="connsiteX10" fmla="*/ 2787746 w 2787746"/>
              <a:gd name="connsiteY10" fmla="*/ 498191 h 815436"/>
              <a:gd name="connsiteX11" fmla="*/ 2688106 w 2787746"/>
              <a:gd name="connsiteY11" fmla="*/ 597831 h 815436"/>
              <a:gd name="connsiteX12" fmla="*/ 984458 w 2787746"/>
              <a:gd name="connsiteY12" fmla="*/ 597831 h 815436"/>
              <a:gd name="connsiteX13" fmla="*/ 0 w 2787746"/>
              <a:gd name="connsiteY13" fmla="*/ 815436 h 815436"/>
              <a:gd name="connsiteX14" fmla="*/ 606227 w 2787746"/>
              <a:gd name="connsiteY14" fmla="*/ 597831 h 815436"/>
              <a:gd name="connsiteX15" fmla="*/ 269563 w 2787746"/>
              <a:gd name="connsiteY15" fmla="*/ 597831 h 815436"/>
              <a:gd name="connsiteX16" fmla="*/ 169923 w 2787746"/>
              <a:gd name="connsiteY16" fmla="*/ 498191 h 815436"/>
              <a:gd name="connsiteX17" fmla="*/ 169923 w 2787746"/>
              <a:gd name="connsiteY17" fmla="*/ 498193 h 815436"/>
              <a:gd name="connsiteX18" fmla="*/ 169923 w 2787746"/>
              <a:gd name="connsiteY18" fmla="*/ 348735 h 815436"/>
              <a:gd name="connsiteX19" fmla="*/ 169923 w 2787746"/>
              <a:gd name="connsiteY19" fmla="*/ 348735 h 815436"/>
              <a:gd name="connsiteX20" fmla="*/ 169923 w 2787746"/>
              <a:gd name="connsiteY20" fmla="*/ 99640 h 81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7746" h="815436">
                <a:moveTo>
                  <a:pt x="169923" y="99640"/>
                </a:moveTo>
                <a:cubicBezTo>
                  <a:pt x="169923" y="44610"/>
                  <a:pt x="214533" y="0"/>
                  <a:pt x="269563" y="0"/>
                </a:cubicBezTo>
                <a:lnTo>
                  <a:pt x="606227" y="0"/>
                </a:lnTo>
                <a:lnTo>
                  <a:pt x="606227" y="0"/>
                </a:lnTo>
                <a:lnTo>
                  <a:pt x="1260683" y="0"/>
                </a:lnTo>
                <a:lnTo>
                  <a:pt x="2688106" y="0"/>
                </a:lnTo>
                <a:cubicBezTo>
                  <a:pt x="2743136" y="0"/>
                  <a:pt x="2787746" y="44610"/>
                  <a:pt x="2787746" y="99640"/>
                </a:cubicBezTo>
                <a:lnTo>
                  <a:pt x="2787746" y="348735"/>
                </a:lnTo>
                <a:lnTo>
                  <a:pt x="2787746" y="348735"/>
                </a:lnTo>
                <a:lnTo>
                  <a:pt x="2787746" y="498193"/>
                </a:lnTo>
                <a:lnTo>
                  <a:pt x="2787746" y="498191"/>
                </a:lnTo>
                <a:cubicBezTo>
                  <a:pt x="2787746" y="553221"/>
                  <a:pt x="2743136" y="597831"/>
                  <a:pt x="2688106" y="597831"/>
                </a:cubicBezTo>
                <a:lnTo>
                  <a:pt x="984458" y="597831"/>
                </a:lnTo>
                <a:lnTo>
                  <a:pt x="0" y="815436"/>
                </a:lnTo>
                <a:lnTo>
                  <a:pt x="606227" y="597831"/>
                </a:lnTo>
                <a:lnTo>
                  <a:pt x="269563" y="597831"/>
                </a:lnTo>
                <a:cubicBezTo>
                  <a:pt x="214533" y="597831"/>
                  <a:pt x="169923" y="553221"/>
                  <a:pt x="169923" y="498191"/>
                </a:cubicBezTo>
                <a:lnTo>
                  <a:pt x="169923" y="498193"/>
                </a:lnTo>
                <a:lnTo>
                  <a:pt x="169923" y="348735"/>
                </a:lnTo>
                <a:lnTo>
                  <a:pt x="169923" y="348735"/>
                </a:lnTo>
                <a:lnTo>
                  <a:pt x="169923" y="9964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2000" smtClean="0"/>
              <a:t>       Vorgaben </a:t>
            </a:r>
            <a:r>
              <a:rPr lang="de-CH" sz="2000"/>
              <a:t>machen</a:t>
            </a:r>
          </a:p>
        </p:txBody>
      </p:sp>
      <p:pic>
        <p:nvPicPr>
          <p:cNvPr id="88" name="Picture 2" descr="C:\Users\U80794~1\AppData\Local\Temp\SNAGHTML17f7d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86" y="485737"/>
            <a:ext cx="2172720" cy="10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444208" y="1011606"/>
            <a:ext cx="2710551" cy="717962"/>
          </a:xfrm>
          <a:custGeom>
            <a:avLst/>
            <a:gdLst>
              <a:gd name="connsiteX0" fmla="*/ 0 w 2032348"/>
              <a:gd name="connsiteY0" fmla="*/ 74152 h 444903"/>
              <a:gd name="connsiteX1" fmla="*/ 74152 w 2032348"/>
              <a:gd name="connsiteY1" fmla="*/ 0 h 444903"/>
              <a:gd name="connsiteX2" fmla="*/ 338725 w 2032348"/>
              <a:gd name="connsiteY2" fmla="*/ 0 h 444903"/>
              <a:gd name="connsiteX3" fmla="*/ 573732 w 2032348"/>
              <a:gd name="connsiteY3" fmla="*/ -356732 h 444903"/>
              <a:gd name="connsiteX4" fmla="*/ 846812 w 2032348"/>
              <a:gd name="connsiteY4" fmla="*/ 0 h 444903"/>
              <a:gd name="connsiteX5" fmla="*/ 1958196 w 2032348"/>
              <a:gd name="connsiteY5" fmla="*/ 0 h 444903"/>
              <a:gd name="connsiteX6" fmla="*/ 2032348 w 2032348"/>
              <a:gd name="connsiteY6" fmla="*/ 74152 h 444903"/>
              <a:gd name="connsiteX7" fmla="*/ 2032348 w 2032348"/>
              <a:gd name="connsiteY7" fmla="*/ 74151 h 444903"/>
              <a:gd name="connsiteX8" fmla="*/ 2032348 w 2032348"/>
              <a:gd name="connsiteY8" fmla="*/ 74151 h 444903"/>
              <a:gd name="connsiteX9" fmla="*/ 2032348 w 2032348"/>
              <a:gd name="connsiteY9" fmla="*/ 185376 h 444903"/>
              <a:gd name="connsiteX10" fmla="*/ 2032348 w 2032348"/>
              <a:gd name="connsiteY10" fmla="*/ 370751 h 444903"/>
              <a:gd name="connsiteX11" fmla="*/ 1958196 w 2032348"/>
              <a:gd name="connsiteY11" fmla="*/ 444903 h 444903"/>
              <a:gd name="connsiteX12" fmla="*/ 846812 w 2032348"/>
              <a:gd name="connsiteY12" fmla="*/ 444903 h 444903"/>
              <a:gd name="connsiteX13" fmla="*/ 338725 w 2032348"/>
              <a:gd name="connsiteY13" fmla="*/ 444903 h 444903"/>
              <a:gd name="connsiteX14" fmla="*/ 338725 w 2032348"/>
              <a:gd name="connsiteY14" fmla="*/ 444903 h 444903"/>
              <a:gd name="connsiteX15" fmla="*/ 74152 w 2032348"/>
              <a:gd name="connsiteY15" fmla="*/ 444903 h 444903"/>
              <a:gd name="connsiteX16" fmla="*/ 0 w 2032348"/>
              <a:gd name="connsiteY16" fmla="*/ 370751 h 444903"/>
              <a:gd name="connsiteX17" fmla="*/ 0 w 2032348"/>
              <a:gd name="connsiteY17" fmla="*/ 185376 h 444903"/>
              <a:gd name="connsiteX18" fmla="*/ 0 w 2032348"/>
              <a:gd name="connsiteY18" fmla="*/ 74151 h 444903"/>
              <a:gd name="connsiteX19" fmla="*/ 0 w 2032348"/>
              <a:gd name="connsiteY19" fmla="*/ 74151 h 444903"/>
              <a:gd name="connsiteX20" fmla="*/ 0 w 2032348"/>
              <a:gd name="connsiteY20" fmla="*/ 74152 h 444903"/>
              <a:gd name="connsiteX0" fmla="*/ 0 w 2032348"/>
              <a:gd name="connsiteY0" fmla="*/ 430884 h 801635"/>
              <a:gd name="connsiteX1" fmla="*/ 74152 w 2032348"/>
              <a:gd name="connsiteY1" fmla="*/ 356732 h 801635"/>
              <a:gd name="connsiteX2" fmla="*/ 643525 w 2032348"/>
              <a:gd name="connsiteY2" fmla="*/ 366257 h 801635"/>
              <a:gd name="connsiteX3" fmla="*/ 573732 w 2032348"/>
              <a:gd name="connsiteY3" fmla="*/ 0 h 801635"/>
              <a:gd name="connsiteX4" fmla="*/ 846812 w 2032348"/>
              <a:gd name="connsiteY4" fmla="*/ 356732 h 801635"/>
              <a:gd name="connsiteX5" fmla="*/ 1958196 w 2032348"/>
              <a:gd name="connsiteY5" fmla="*/ 356732 h 801635"/>
              <a:gd name="connsiteX6" fmla="*/ 2032348 w 2032348"/>
              <a:gd name="connsiteY6" fmla="*/ 430884 h 801635"/>
              <a:gd name="connsiteX7" fmla="*/ 2032348 w 2032348"/>
              <a:gd name="connsiteY7" fmla="*/ 430883 h 801635"/>
              <a:gd name="connsiteX8" fmla="*/ 2032348 w 2032348"/>
              <a:gd name="connsiteY8" fmla="*/ 430883 h 801635"/>
              <a:gd name="connsiteX9" fmla="*/ 2032348 w 2032348"/>
              <a:gd name="connsiteY9" fmla="*/ 542108 h 801635"/>
              <a:gd name="connsiteX10" fmla="*/ 2032348 w 2032348"/>
              <a:gd name="connsiteY10" fmla="*/ 727483 h 801635"/>
              <a:gd name="connsiteX11" fmla="*/ 1958196 w 2032348"/>
              <a:gd name="connsiteY11" fmla="*/ 801635 h 801635"/>
              <a:gd name="connsiteX12" fmla="*/ 846812 w 2032348"/>
              <a:gd name="connsiteY12" fmla="*/ 801635 h 801635"/>
              <a:gd name="connsiteX13" fmla="*/ 338725 w 2032348"/>
              <a:gd name="connsiteY13" fmla="*/ 801635 h 801635"/>
              <a:gd name="connsiteX14" fmla="*/ 338725 w 2032348"/>
              <a:gd name="connsiteY14" fmla="*/ 801635 h 801635"/>
              <a:gd name="connsiteX15" fmla="*/ 74152 w 2032348"/>
              <a:gd name="connsiteY15" fmla="*/ 801635 h 801635"/>
              <a:gd name="connsiteX16" fmla="*/ 0 w 2032348"/>
              <a:gd name="connsiteY16" fmla="*/ 727483 h 801635"/>
              <a:gd name="connsiteX17" fmla="*/ 0 w 2032348"/>
              <a:gd name="connsiteY17" fmla="*/ 542108 h 801635"/>
              <a:gd name="connsiteX18" fmla="*/ 0 w 2032348"/>
              <a:gd name="connsiteY18" fmla="*/ 430883 h 801635"/>
              <a:gd name="connsiteX19" fmla="*/ 0 w 2032348"/>
              <a:gd name="connsiteY19" fmla="*/ 430883 h 801635"/>
              <a:gd name="connsiteX20" fmla="*/ 0 w 2032348"/>
              <a:gd name="connsiteY20" fmla="*/ 430884 h 80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2348" h="801635">
                <a:moveTo>
                  <a:pt x="0" y="430884"/>
                </a:moveTo>
                <a:cubicBezTo>
                  <a:pt x="0" y="389931"/>
                  <a:pt x="33199" y="356732"/>
                  <a:pt x="74152" y="356732"/>
                </a:cubicBezTo>
                <a:lnTo>
                  <a:pt x="643525" y="366257"/>
                </a:lnTo>
                <a:lnTo>
                  <a:pt x="573732" y="0"/>
                </a:lnTo>
                <a:lnTo>
                  <a:pt x="846812" y="356732"/>
                </a:lnTo>
                <a:lnTo>
                  <a:pt x="1958196" y="356732"/>
                </a:lnTo>
                <a:cubicBezTo>
                  <a:pt x="1999149" y="356732"/>
                  <a:pt x="2032348" y="389931"/>
                  <a:pt x="2032348" y="430884"/>
                </a:cubicBezTo>
                <a:lnTo>
                  <a:pt x="2032348" y="430883"/>
                </a:lnTo>
                <a:lnTo>
                  <a:pt x="2032348" y="430883"/>
                </a:lnTo>
                <a:lnTo>
                  <a:pt x="2032348" y="542108"/>
                </a:lnTo>
                <a:lnTo>
                  <a:pt x="2032348" y="727483"/>
                </a:lnTo>
                <a:cubicBezTo>
                  <a:pt x="2032348" y="768436"/>
                  <a:pt x="1999149" y="801635"/>
                  <a:pt x="1958196" y="801635"/>
                </a:cubicBezTo>
                <a:lnTo>
                  <a:pt x="846812" y="801635"/>
                </a:lnTo>
                <a:lnTo>
                  <a:pt x="338725" y="801635"/>
                </a:lnTo>
                <a:lnTo>
                  <a:pt x="338725" y="801635"/>
                </a:lnTo>
                <a:lnTo>
                  <a:pt x="74152" y="801635"/>
                </a:lnTo>
                <a:cubicBezTo>
                  <a:pt x="33199" y="801635"/>
                  <a:pt x="0" y="768436"/>
                  <a:pt x="0" y="727483"/>
                </a:cubicBezTo>
                <a:lnTo>
                  <a:pt x="0" y="542108"/>
                </a:lnTo>
                <a:lnTo>
                  <a:pt x="0" y="430883"/>
                </a:lnTo>
                <a:lnTo>
                  <a:pt x="0" y="430883"/>
                </a:lnTo>
                <a:lnTo>
                  <a:pt x="0" y="43088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z="2000" smtClean="0"/>
          </a:p>
          <a:p>
            <a:r>
              <a:rPr lang="de-CH" sz="2000" smtClean="0"/>
              <a:t>Möglich? Wollen </a:t>
            </a:r>
            <a:r>
              <a:rPr lang="de-CH" sz="2000"/>
              <a:t>wir das?</a:t>
            </a:r>
          </a:p>
        </p:txBody>
      </p:sp>
    </p:spTree>
    <p:extLst>
      <p:ext uri="{BB962C8B-B14F-4D97-AF65-F5344CB8AC3E}">
        <p14:creationId xmlns:p14="http://schemas.microsoft.com/office/powerpoint/2010/main" val="23327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82747" y="485640"/>
            <a:ext cx="2759409" cy="402291"/>
          </a:xfrm>
          <a:prstGeom prst="rect">
            <a:avLst/>
          </a:prstGeom>
          <a:solidFill>
            <a:srgbClr val="FF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074"/>
          <a:stretch/>
        </p:blipFill>
        <p:spPr>
          <a:xfrm>
            <a:off x="656947" y="2654784"/>
            <a:ext cx="8185212" cy="28848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94975"/>
              </p:ext>
            </p:extLst>
          </p:nvPr>
        </p:nvGraphicFramePr>
        <p:xfrm>
          <a:off x="230820" y="2990355"/>
          <a:ext cx="426127" cy="203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127"/>
              </a:tblGrid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U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Hg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303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Cd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As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Pb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35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Cr (VI)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Cr </a:t>
                      </a:r>
                      <a:r>
                        <a:rPr lang="de-CH" sz="1100" u="none" strike="noStrike" smtClean="0">
                          <a:effectLst/>
                        </a:rPr>
                        <a:t>tot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Tl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Cu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Ni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Zn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Co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d highlight"/>
          <p:cNvSpPr/>
          <p:nvPr/>
        </p:nvSpPr>
        <p:spPr bwMode="auto">
          <a:xfrm>
            <a:off x="106533" y="3329135"/>
            <a:ext cx="8735624" cy="141692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Pb highlight"/>
          <p:cNvSpPr/>
          <p:nvPr/>
        </p:nvSpPr>
        <p:spPr bwMode="auto">
          <a:xfrm>
            <a:off x="106531" y="3662046"/>
            <a:ext cx="8735625" cy="142877"/>
          </a:xfrm>
          <a:prstGeom prst="rect">
            <a:avLst/>
          </a:prstGeom>
          <a:solidFill>
            <a:srgbClr val="009999">
              <a:alpha val="10196"/>
            </a:srgb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 highlight"/>
          <p:cNvSpPr/>
          <p:nvPr/>
        </p:nvSpPr>
        <p:spPr bwMode="auto">
          <a:xfrm>
            <a:off x="106531" y="2990356"/>
            <a:ext cx="8655730" cy="140216"/>
          </a:xfrm>
          <a:prstGeom prst="rect">
            <a:avLst/>
          </a:prstGeom>
          <a:solidFill>
            <a:srgbClr val="3366FF">
              <a:alpha val="10196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20" y="449423"/>
            <a:ext cx="877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Uran (NORM) als chemisch toxisches Element:  </a:t>
            </a:r>
            <a:r>
              <a:rPr lang="de-CH" sz="2000" b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Diskussionsgrundlage</a:t>
            </a:r>
            <a:endParaRPr lang="de-CH" sz="2000" b="1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81025" y="4996360"/>
            <a:ext cx="781235" cy="402291"/>
            <a:chOff x="7412854" y="5058779"/>
            <a:chExt cx="781235" cy="4022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412854" y="5058779"/>
              <a:ext cx="781235" cy="4022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6373" y="5109780"/>
              <a:ext cx="574196" cy="307777"/>
            </a:xfrm>
            <a:prstGeom prst="rect">
              <a:avLst/>
            </a:prstGeom>
            <a:solidFill>
              <a:srgbClr val="AFFFD3"/>
            </a:solidFill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latin typeface="+mn-lt"/>
                </a:rPr>
                <a:t>UCC</a:t>
              </a:r>
              <a:endParaRPr lang="de-CH" sz="140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11673" y="1940344"/>
            <a:ext cx="891591" cy="1077853"/>
            <a:chOff x="8011673" y="1940344"/>
            <a:chExt cx="891591" cy="1077853"/>
          </a:xfrm>
        </p:grpSpPr>
        <p:sp>
          <p:nvSpPr>
            <p:cNvPr id="17" name="TextBox 16"/>
            <p:cNvSpPr txBox="1"/>
            <p:nvPr/>
          </p:nvSpPr>
          <p:spPr>
            <a:xfrm>
              <a:off x="8011673" y="1940344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  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00B050"/>
                  </a:solidFill>
                  <a:latin typeface="+mn-lt"/>
                </a:rPr>
                <a:t>33 Bq/kg</a:t>
              </a:r>
              <a:endParaRPr lang="de-CH" sz="140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8459513" y="2436109"/>
              <a:ext cx="0" cy="582088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30820" y="94611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smtClean="0">
                <a:latin typeface="+mn-lt"/>
              </a:rPr>
              <a:t>Bq: U-238</a:t>
            </a:r>
            <a:endParaRPr lang="de-CH" sz="1200" i="1">
              <a:latin typeface="+mn-lt"/>
            </a:endParaRPr>
          </a:p>
        </p:txBody>
      </p:sp>
      <p:grpSp>
        <p:nvGrpSpPr>
          <p:cNvPr id="21" name="Bq eluat"/>
          <p:cNvGrpSpPr/>
          <p:nvPr/>
        </p:nvGrpSpPr>
        <p:grpSpPr>
          <a:xfrm>
            <a:off x="3306095" y="1655735"/>
            <a:ext cx="742511" cy="1389917"/>
            <a:chOff x="3306095" y="1655735"/>
            <a:chExt cx="742511" cy="1389917"/>
          </a:xfrm>
        </p:grpSpPr>
        <p:sp>
          <p:nvSpPr>
            <p:cNvPr id="15" name="TextBox 14"/>
            <p:cNvSpPr txBox="1"/>
            <p:nvPr/>
          </p:nvSpPr>
          <p:spPr>
            <a:xfrm>
              <a:off x="3306095" y="1655735"/>
              <a:ext cx="7425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  </a:t>
              </a:r>
            </a:p>
            <a:p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37 Bq/l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960920" y="2463564"/>
              <a:ext cx="0" cy="5820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ok 10 ll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02" y="1753045"/>
            <a:ext cx="177041" cy="177041"/>
          </a:xfrm>
          <a:prstGeom prst="rect">
            <a:avLst/>
          </a:prstGeom>
        </p:spPr>
      </p:pic>
      <p:grpSp>
        <p:nvGrpSpPr>
          <p:cNvPr id="20" name="Bq excav"/>
          <p:cNvGrpSpPr/>
          <p:nvPr/>
        </p:nvGrpSpPr>
        <p:grpSpPr>
          <a:xfrm>
            <a:off x="5170014" y="1655735"/>
            <a:ext cx="1090363" cy="1389917"/>
            <a:chOff x="5170014" y="1655735"/>
            <a:chExt cx="1090363" cy="1389917"/>
          </a:xfrm>
        </p:grpSpPr>
        <p:sp>
          <p:nvSpPr>
            <p:cNvPr id="14" name="TextBox 13"/>
            <p:cNvSpPr txBox="1"/>
            <p:nvPr/>
          </p:nvSpPr>
          <p:spPr>
            <a:xfrm>
              <a:off x="5170014" y="1655735"/>
              <a:ext cx="10903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&lt; 10 LLN</a:t>
              </a:r>
            </a:p>
            <a:p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9000 Bq/kg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930283" y="2463564"/>
              <a:ext cx="0" cy="5820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ok rad tbdv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59" y="1475551"/>
            <a:ext cx="177041" cy="1770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67840" y="927596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>
                <a:solidFill>
                  <a:srgbClr val="0070C0"/>
                </a:solidFill>
                <a:latin typeface="+mn-lt"/>
              </a:rPr>
              <a:t>LLN = 1000 Bq/kg</a:t>
            </a:r>
            <a:endParaRPr lang="de-CH" sz="14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39" name="TBDV"/>
          <p:cNvGrpSpPr/>
          <p:nvPr/>
        </p:nvGrpSpPr>
        <p:grpSpPr>
          <a:xfrm>
            <a:off x="6337496" y="1420287"/>
            <a:ext cx="2859661" cy="1597910"/>
            <a:chOff x="6337496" y="1420287"/>
            <a:chExt cx="2859661" cy="1597910"/>
          </a:xfrm>
        </p:grpSpPr>
        <p:sp>
          <p:nvSpPr>
            <p:cNvPr id="2" name="TextBox 1"/>
            <p:cNvSpPr txBox="1"/>
            <p:nvPr/>
          </p:nvSpPr>
          <p:spPr>
            <a:xfrm>
              <a:off x="7791708" y="1420287"/>
              <a:ext cx="1405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latin typeface="+mn-lt"/>
                </a:rPr>
                <a:t>Radiotoxizität</a:t>
              </a:r>
            </a:p>
            <a:p>
              <a:endParaRPr lang="de-CH" sz="1400" smtClean="0">
                <a:latin typeface="+mn-lt"/>
              </a:endParaRPr>
            </a:p>
            <a:p>
              <a:r>
                <a:rPr lang="de-CH" sz="1400" smtClean="0">
                  <a:latin typeface="+mn-lt"/>
                </a:rPr>
                <a:t>Chem</a:t>
              </a:r>
              <a:r>
                <a:rPr lang="de-CH" sz="1400">
                  <a:latin typeface="+mn-lt"/>
                </a:rPr>
                <a:t>.</a:t>
              </a:r>
              <a:r>
                <a:rPr lang="de-CH" sz="1400" smtClean="0">
                  <a:latin typeface="+mn-lt"/>
                </a:rPr>
                <a:t> Toxizität</a:t>
              </a:r>
              <a:endParaRPr lang="de-CH" sz="1400"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736921" y="2436109"/>
              <a:ext cx="0" cy="5820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37496" y="1420287"/>
              <a:ext cx="151400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400" smtClean="0">
                  <a:latin typeface="+mn-lt"/>
                </a:rPr>
                <a:t>1.5 Bq/l </a:t>
              </a:r>
              <a:r>
                <a:rPr lang="de-CH" sz="1100" smtClean="0">
                  <a:latin typeface="+mn-lt"/>
                </a:rPr>
                <a:t>RD TBDV</a:t>
              </a:r>
              <a:endParaRPr lang="de-CH" sz="1400">
                <a:latin typeface="+mn-lt"/>
              </a:endParaRPr>
            </a:p>
            <a:p>
              <a:endParaRPr lang="de-CH" sz="1400" smtClean="0">
                <a:latin typeface="+mn-lt"/>
              </a:endParaRPr>
            </a:p>
            <a:p>
              <a:r>
                <a:rPr lang="de-CH" sz="1400" smtClean="0">
                  <a:latin typeface="+mn-lt"/>
                </a:rPr>
                <a:t>0.4 Bq/l </a:t>
              </a:r>
              <a:r>
                <a:rPr lang="de-CH" sz="1100" smtClean="0">
                  <a:latin typeface="+mn-lt"/>
                </a:rPr>
                <a:t>HW TBDV</a:t>
              </a:r>
              <a:endParaRPr lang="de-CH" sz="1400">
                <a:latin typeface="+mn-lt"/>
              </a:endParaRPr>
            </a:p>
          </p:txBody>
        </p:sp>
      </p:grpSp>
      <p:sp>
        <p:nvSpPr>
          <p:cNvPr id="32" name="TBDV label"/>
          <p:cNvSpPr txBox="1"/>
          <p:nvPr/>
        </p:nvSpPr>
        <p:spPr>
          <a:xfrm>
            <a:off x="6328818" y="5850613"/>
            <a:ext cx="562975" cy="261610"/>
          </a:xfrm>
          <a:prstGeom prst="rect">
            <a:avLst/>
          </a:prstGeom>
          <a:solidFill>
            <a:srgbClr val="6DD9FF"/>
          </a:solidFill>
        </p:spPr>
        <p:txBody>
          <a:bodyPr wrap="none" rtlCol="0">
            <a:spAutoFit/>
          </a:bodyPr>
          <a:lstStyle/>
          <a:p>
            <a:r>
              <a:rPr lang="de-CH" sz="1100" i="1" smtClean="0">
                <a:latin typeface="+mn-lt"/>
              </a:rPr>
              <a:t>TBDV</a:t>
            </a:r>
            <a:endParaRPr lang="de-CH" sz="1100" i="1">
              <a:latin typeface="+mn-lt"/>
            </a:endParaRPr>
          </a:p>
        </p:txBody>
      </p:sp>
      <p:sp>
        <p:nvSpPr>
          <p:cNvPr id="29" name="U=3Pb"/>
          <p:cNvSpPr/>
          <p:nvPr/>
        </p:nvSpPr>
        <p:spPr>
          <a:xfrm>
            <a:off x="6156799" y="5608904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>
                <a:latin typeface="+mn-lt"/>
              </a:rPr>
              <a:t>U = 3*Pb</a:t>
            </a:r>
          </a:p>
        </p:txBody>
      </p:sp>
      <p:sp>
        <p:nvSpPr>
          <p:cNvPr id="31" name="Anh 5"/>
          <p:cNvSpPr txBox="1"/>
          <p:nvPr/>
        </p:nvSpPr>
        <p:spPr>
          <a:xfrm>
            <a:off x="3516062" y="5930134"/>
            <a:ext cx="1055938" cy="26161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de-CH" sz="1100" i="1" smtClean="0">
                <a:latin typeface="+mn-lt"/>
              </a:rPr>
              <a:t>VVEA, </a:t>
            </a:r>
            <a:r>
              <a:rPr lang="de-CH" sz="1100" i="1" smtClean="0">
                <a:latin typeface="+mn-lt"/>
              </a:rPr>
              <a:t>Anh, </a:t>
            </a:r>
            <a:r>
              <a:rPr lang="de-CH" sz="1100" i="1" smtClean="0">
                <a:latin typeface="+mn-lt"/>
              </a:rPr>
              <a:t>5</a:t>
            </a:r>
            <a:endParaRPr lang="de-CH" sz="1100" i="1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2699" y="5394301"/>
            <a:ext cx="1448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smtClean="0">
                <a:latin typeface="+mn-lt"/>
              </a:rPr>
              <a:t>Upper continental crust average</a:t>
            </a:r>
            <a:endParaRPr lang="de-CH" sz="1400" i="1">
              <a:latin typeface="+mn-lt"/>
            </a:endParaRPr>
          </a:p>
        </p:txBody>
      </p:sp>
      <p:sp>
        <p:nvSpPr>
          <p:cNvPr id="34" name="Anh 3"/>
          <p:cNvSpPr txBox="1"/>
          <p:nvPr/>
        </p:nvSpPr>
        <p:spPr>
          <a:xfrm>
            <a:off x="5206527" y="5952416"/>
            <a:ext cx="104708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100" i="1" smtClean="0">
                <a:latin typeface="+mn-lt"/>
              </a:rPr>
              <a:t>VVEA, </a:t>
            </a:r>
            <a:r>
              <a:rPr lang="de-CH" sz="1100" i="1" smtClean="0">
                <a:latin typeface="+mn-lt"/>
              </a:rPr>
              <a:t>Anh. </a:t>
            </a:r>
            <a:r>
              <a:rPr lang="de-CH" sz="1100" i="1" smtClean="0">
                <a:latin typeface="+mn-lt"/>
              </a:rPr>
              <a:t>3</a:t>
            </a:r>
            <a:endParaRPr lang="de-CH" sz="1100" i="1">
              <a:latin typeface="+mn-lt"/>
            </a:endParaRPr>
          </a:p>
        </p:txBody>
      </p:sp>
      <p:sp>
        <p:nvSpPr>
          <p:cNvPr id="35" name="Pb excav"/>
          <p:cNvSpPr/>
          <p:nvPr/>
        </p:nvSpPr>
        <p:spPr>
          <a:xfrm>
            <a:off x="5110023" y="5702772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smtClean="0">
                <a:latin typeface="+mn-lt"/>
              </a:rPr>
              <a:t>Pb: 250 ppm</a:t>
            </a:r>
            <a:endParaRPr lang="de-CH" sz="1100">
              <a:latin typeface="+mn-lt"/>
            </a:endParaRPr>
          </a:p>
        </p:txBody>
      </p:sp>
      <p:sp>
        <p:nvSpPr>
          <p:cNvPr id="36" name="Pb eluat"/>
          <p:cNvSpPr/>
          <p:nvPr/>
        </p:nvSpPr>
        <p:spPr>
          <a:xfrm>
            <a:off x="3465087" y="5658515"/>
            <a:ext cx="817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smtClean="0">
                <a:latin typeface="+mn-lt"/>
              </a:rPr>
              <a:t>Pb: 1 mg/l</a:t>
            </a:r>
            <a:endParaRPr lang="de-CH" sz="1100">
              <a:latin typeface="+mn-lt"/>
            </a:endParaRPr>
          </a:p>
        </p:txBody>
      </p:sp>
      <p:sp>
        <p:nvSpPr>
          <p:cNvPr id="37" name="Zusätzlich"/>
          <p:cNvSpPr/>
          <p:nvPr/>
        </p:nvSpPr>
        <p:spPr>
          <a:xfrm>
            <a:off x="178715" y="1347662"/>
            <a:ext cx="312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Zusätzlich sind </a:t>
            </a:r>
            <a:r>
              <a:rPr lang="en-US" sz="1600" smtClean="0">
                <a:solidFill>
                  <a:srgbClr val="C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Direktstrahlung, Ra-226, Ra-228, Pb-210, etc.  zu beachten </a:t>
            </a:r>
            <a:endParaRPr lang="de-CH" sz="16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" name="U eluat"/>
          <p:cNvSpPr/>
          <p:nvPr/>
        </p:nvSpPr>
        <p:spPr>
          <a:xfrm>
            <a:off x="3478073" y="5441162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>
                <a:latin typeface="+mn-lt"/>
              </a:rPr>
              <a:t>U</a:t>
            </a:r>
            <a:r>
              <a:rPr lang="de-CH" sz="1100" smtClean="0">
                <a:latin typeface="+mn-lt"/>
              </a:rPr>
              <a:t>: 3 mg/l</a:t>
            </a:r>
            <a:endParaRPr lang="de-CH" sz="1100">
              <a:latin typeface="+mn-lt"/>
            </a:endParaRPr>
          </a:p>
        </p:txBody>
      </p:sp>
      <p:sp>
        <p:nvSpPr>
          <p:cNvPr id="40" name="U excav"/>
          <p:cNvSpPr/>
          <p:nvPr/>
        </p:nvSpPr>
        <p:spPr>
          <a:xfrm>
            <a:off x="5110023" y="5476629"/>
            <a:ext cx="912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>
                <a:latin typeface="+mn-lt"/>
              </a:rPr>
              <a:t>U</a:t>
            </a:r>
            <a:r>
              <a:rPr lang="de-CH" sz="1100" smtClean="0">
                <a:latin typeface="+mn-lt"/>
              </a:rPr>
              <a:t>: 750 ppm</a:t>
            </a:r>
            <a:endParaRPr lang="de-CH" sz="1100">
              <a:latin typeface="+mn-lt"/>
            </a:endParaRPr>
          </a:p>
        </p:txBody>
      </p:sp>
      <p:sp>
        <p:nvSpPr>
          <p:cNvPr id="41" name="Anh 5"/>
          <p:cNvSpPr txBox="1"/>
          <p:nvPr/>
        </p:nvSpPr>
        <p:spPr>
          <a:xfrm>
            <a:off x="852431" y="5441162"/>
            <a:ext cx="50789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de-CH" sz="1100" i="1" smtClean="0">
                <a:latin typeface="+mn-lt"/>
              </a:rPr>
              <a:t>GSchV</a:t>
            </a:r>
            <a:endParaRPr lang="de-CH" sz="1100" i="1">
              <a:latin typeface="+mn-lt"/>
            </a:endParaRPr>
          </a:p>
        </p:txBody>
      </p:sp>
      <p:sp>
        <p:nvSpPr>
          <p:cNvPr id="43" name="Anh 5"/>
          <p:cNvSpPr txBox="1"/>
          <p:nvPr/>
        </p:nvSpPr>
        <p:spPr>
          <a:xfrm>
            <a:off x="108946" y="5840162"/>
            <a:ext cx="2547862" cy="261610"/>
          </a:xfrm>
          <a:prstGeom prst="rect">
            <a:avLst/>
          </a:prstGeom>
          <a:solidFill>
            <a:srgbClr val="CCFFCC"/>
          </a:solidFill>
        </p:spPr>
        <p:txBody>
          <a:bodyPr wrap="square" lIns="0" rIns="0" rtlCol="0">
            <a:spAutoFit/>
          </a:bodyPr>
          <a:lstStyle/>
          <a:p>
            <a:r>
              <a:rPr lang="de-CH" sz="1100" i="1" smtClean="0">
                <a:latin typeface="+mn-lt"/>
              </a:rPr>
              <a:t>AltlV; ChemRRV; LRV; DüV; VBBo</a:t>
            </a:r>
            <a:endParaRPr lang="de-CH" sz="1100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5166" y="908720"/>
            <a:ext cx="7461250" cy="644525"/>
          </a:xfrm>
          <a:noFill/>
        </p:spPr>
        <p:txBody>
          <a:bodyPr/>
          <a:lstStyle/>
          <a:p>
            <a:pPr eaLnBrk="1" hangingPunct="1"/>
            <a:r>
              <a:rPr lang="de-CH" smtClean="0"/>
              <a:t>Baumaterialien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8127" y="2807295"/>
            <a:ext cx="4515961" cy="3502025"/>
          </a:xfrm>
        </p:spPr>
        <p:txBody>
          <a:bodyPr/>
          <a:lstStyle/>
          <a:p>
            <a:pPr marL="0" indent="0">
              <a:buNone/>
            </a:pPr>
            <a:endParaRPr lang="de-CH" sz="2000" dirty="0" smtClean="0"/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dirty="0" smtClean="0"/>
              <a:t>das BAG führt Stichproben bei bedenklichen Materialien durch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smtClean="0"/>
              <a:t>wenn </a:t>
            </a:r>
            <a:r>
              <a:rPr lang="fr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sz="2000" u="sng" smtClean="0"/>
              <a:t> </a:t>
            </a:r>
            <a:r>
              <a:rPr lang="de-CH" sz="2000" u="sng" dirty="0" smtClean="0"/>
              <a:t>&gt; 1</a:t>
            </a:r>
            <a:r>
              <a:rPr lang="de-CH" sz="2000" dirty="0" smtClean="0"/>
              <a:t>, Dosisabschätzung ob der Referenzwert von 1 mSv/Jahr eingehalten werden kann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de-CH" sz="2000" dirty="0" smtClean="0"/>
              <a:t>das BAG informiert die Bevölkerung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9" y="3212976"/>
            <a:ext cx="3128219" cy="208547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8127" y="1774203"/>
            <a:ext cx="5596081" cy="57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CH" sz="2000" kern="0" smtClean="0"/>
              <a:t>Aktivitätskonzentrationsindex </a:t>
            </a:r>
            <a:r>
              <a:rPr lang="fr-CH" sz="2400" i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CH" sz="2000" kern="0" smtClean="0"/>
              <a:t>:</a:t>
            </a:r>
            <a:endParaRPr lang="fr-CH" sz="2000" kern="0" dirty="0" smtClean="0"/>
          </a:p>
          <a:p>
            <a:endParaRPr lang="fr-FR" sz="2000" kern="0" dirty="0" smtClean="0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1744638" y="2852936"/>
            <a:ext cx="5231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4264918" y="2852936"/>
            <a:ext cx="4510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6732240" y="2852936"/>
            <a:ext cx="3409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971600" y="2371652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smtClean="0"/>
              <a:t>I = C</a:t>
            </a:r>
            <a:r>
              <a:rPr lang="de-CH" baseline="-25000" smtClean="0"/>
              <a:t>Ra226</a:t>
            </a:r>
            <a:r>
              <a:rPr lang="de-CH" sz="1800" baseline="-25000" smtClean="0"/>
              <a:t> </a:t>
            </a:r>
            <a:r>
              <a:rPr lang="de-CH" smtClean="0"/>
              <a:t>/300 Bq/kg</a:t>
            </a:r>
            <a:r>
              <a:rPr lang="de-CH" i="1" smtClean="0"/>
              <a:t> + C</a:t>
            </a:r>
            <a:r>
              <a:rPr lang="de-CH" baseline="-25000" smtClean="0"/>
              <a:t>Th232</a:t>
            </a:r>
            <a:r>
              <a:rPr lang="de-CH" sz="1800" baseline="-25000"/>
              <a:t> </a:t>
            </a:r>
            <a:r>
              <a:rPr lang="de-CH" smtClean="0"/>
              <a:t>/200</a:t>
            </a:r>
            <a:r>
              <a:rPr lang="de-CH" i="1" smtClean="0"/>
              <a:t> </a:t>
            </a:r>
            <a:r>
              <a:rPr lang="de-CH" smtClean="0"/>
              <a:t>Bq/kg</a:t>
            </a:r>
            <a:r>
              <a:rPr lang="de-CH" i="1" smtClean="0"/>
              <a:t> + C</a:t>
            </a:r>
            <a:r>
              <a:rPr lang="de-CH" baseline="-25000" smtClean="0"/>
              <a:t>K40</a:t>
            </a:r>
            <a:r>
              <a:rPr lang="de-CH" sz="1800" baseline="-25000" smtClean="0"/>
              <a:t> </a:t>
            </a:r>
            <a:r>
              <a:rPr lang="de-CH" smtClean="0"/>
              <a:t>/3000 Bq/kg</a:t>
            </a:r>
            <a:endParaRPr lang="de-CH"/>
          </a:p>
        </p:txBody>
      </p:sp>
      <p:sp>
        <p:nvSpPr>
          <p:cNvPr id="15" name="TextBox 14"/>
          <p:cNvSpPr txBox="1"/>
          <p:nvPr/>
        </p:nvSpPr>
        <p:spPr>
          <a:xfrm>
            <a:off x="7594404" y="1048827"/>
            <a:ext cx="128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Art. 170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909" y="1426312"/>
            <a:ext cx="1460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Anhang 1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664296" cy="644525"/>
          </a:xfrm>
        </p:spPr>
        <p:txBody>
          <a:bodyPr/>
          <a:lstStyle/>
          <a:p>
            <a:r>
              <a:rPr lang="de-CH" smtClean="0"/>
              <a:t>Todo-Liste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35596"/>
            <a:ext cx="8928992" cy="3793604"/>
          </a:xfrm>
        </p:spPr>
        <p:txBody>
          <a:bodyPr/>
          <a:lstStyle/>
          <a:p>
            <a:r>
              <a:rPr lang="de-CH" sz="1800" smtClean="0"/>
              <a:t>Kriterien für Deponierung von Uran-beladenen GEH/Bayoxid Filtern definieren</a:t>
            </a:r>
          </a:p>
          <a:p>
            <a:r>
              <a:rPr lang="de-CH" sz="1800" smtClean="0"/>
              <a:t>Abklären: Gibt </a:t>
            </a:r>
            <a:r>
              <a:rPr lang="de-CH" sz="1800"/>
              <a:t>es Zustimmung ohne Bewilligung?</a:t>
            </a:r>
          </a:p>
          <a:p>
            <a:r>
              <a:rPr lang="de-CH" sz="1800" smtClean="0"/>
              <a:t>Festlegen von «vereinfachten Zustimmungen» </a:t>
            </a:r>
            <a:r>
              <a:rPr lang="de-CH" sz="1800"/>
              <a:t>(Luftfilter, Dünger, andere?)</a:t>
            </a:r>
          </a:p>
          <a:p>
            <a:r>
              <a:rPr lang="de-CH" sz="1800" smtClean="0"/>
              <a:t>Kriterien </a:t>
            </a:r>
            <a:r>
              <a:rPr lang="de-CH" sz="1800"/>
              <a:t>für erste Abschätzung der möglichen Dosis festhalten</a:t>
            </a:r>
          </a:p>
          <a:p>
            <a:r>
              <a:rPr lang="de-CH" sz="1800" smtClean="0"/>
              <a:t>Vorlage </a:t>
            </a:r>
            <a:r>
              <a:rPr lang="de-CH" sz="1800"/>
              <a:t>«Caractérisation des </a:t>
            </a:r>
            <a:r>
              <a:rPr lang="de-CH" sz="1800"/>
              <a:t>pratiques</a:t>
            </a:r>
            <a:r>
              <a:rPr lang="de-CH" sz="1800" smtClean="0"/>
              <a:t>» erstellen</a:t>
            </a:r>
            <a:endParaRPr lang="de-CH" sz="1800"/>
          </a:p>
          <a:p>
            <a:r>
              <a:rPr lang="de-CH" sz="1800" smtClean="0"/>
              <a:t>Kontaktaufnahme </a:t>
            </a:r>
            <a:r>
              <a:rPr lang="de-CH" sz="1800" smtClean="0"/>
              <a:t>mit </a:t>
            </a:r>
            <a:r>
              <a:rPr lang="de-CH" sz="1800" smtClean="0"/>
              <a:t>Verbänden (wer?, wann?):</a:t>
            </a:r>
            <a:endParaRPr lang="de-CH" sz="1800" smtClean="0"/>
          </a:p>
          <a:p>
            <a:pPr lvl="1"/>
            <a:r>
              <a:rPr lang="de-CH" sz="1800" smtClean="0"/>
              <a:t>Cemsuisse (Klinkeröfen, Baustoffe)</a:t>
            </a:r>
          </a:p>
          <a:p>
            <a:pPr lvl="1"/>
            <a:r>
              <a:rPr lang="de-CH" sz="1800" smtClean="0"/>
              <a:t>«Instandhaltung von hitzebeständigen Verkleidungen-Verband»</a:t>
            </a:r>
            <a:endParaRPr lang="de-CH" sz="1800" smtClean="0"/>
          </a:p>
          <a:p>
            <a:pPr lvl="1"/>
            <a:r>
              <a:rPr lang="de-CH" sz="1800" smtClean="0"/>
              <a:t>Zirkonium-Industrie-Verband</a:t>
            </a:r>
          </a:p>
          <a:p>
            <a:pPr lvl="1"/>
            <a:r>
              <a:rPr lang="de-CH" sz="1800" smtClean="0"/>
              <a:t>Verband Steine und Erden</a:t>
            </a:r>
          </a:p>
          <a:p>
            <a:pPr lvl="1"/>
            <a:r>
              <a:rPr lang="de-CH" sz="1800" smtClean="0"/>
              <a:t>SVGW</a:t>
            </a:r>
            <a:endParaRPr lang="de-CH" sz="1800" smtClean="0"/>
          </a:p>
          <a:p>
            <a:pPr lvl="1"/>
            <a:r>
              <a:rPr lang="de-CH" sz="1800" smtClean="0"/>
              <a:t>Andere?</a:t>
            </a:r>
            <a:endParaRPr lang="de-CH" sz="1800" smtClean="0"/>
          </a:p>
          <a:p>
            <a:endParaRPr lang="de-CH" smtClean="0"/>
          </a:p>
          <a:p>
            <a:pPr lvl="1"/>
            <a:endParaRPr lang="de-CH" smtClean="0"/>
          </a:p>
          <a:p>
            <a:pPr lvl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9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11560" y="1916832"/>
            <a:ext cx="8136904" cy="3024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4000" b="1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4000" b="1" dirty="0" smtClean="0">
                <a:latin typeface="+mj-lt"/>
              </a:rPr>
              <a:t>Merci pour</a:t>
            </a:r>
            <a:r>
              <a:rPr kumimoji="0" lang="fr-C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votre attention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82747" y="485640"/>
            <a:ext cx="2759409" cy="402291"/>
          </a:xfrm>
          <a:prstGeom prst="rect">
            <a:avLst/>
          </a:prstGeom>
          <a:solidFill>
            <a:srgbClr val="FF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074"/>
          <a:stretch/>
        </p:blipFill>
        <p:spPr>
          <a:xfrm>
            <a:off x="656947" y="2654784"/>
            <a:ext cx="8185212" cy="28848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0820" y="2990355"/>
          <a:ext cx="426127" cy="203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127"/>
              </a:tblGrid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U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Hg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303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Cd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As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Pb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35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Cr (VI)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Cr </a:t>
                      </a:r>
                      <a:r>
                        <a:rPr lang="de-CH" sz="1100" u="none" strike="noStrike" smtClean="0">
                          <a:effectLst/>
                        </a:rPr>
                        <a:t>tot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Tl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Cu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Ni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Zn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778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u="none" strike="noStrike">
                          <a:effectLst/>
                        </a:rPr>
                        <a:t>Co</a:t>
                      </a:r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d highlight"/>
          <p:cNvSpPr/>
          <p:nvPr/>
        </p:nvSpPr>
        <p:spPr bwMode="auto">
          <a:xfrm>
            <a:off x="106533" y="3329135"/>
            <a:ext cx="8735624" cy="141692"/>
          </a:xfrm>
          <a:prstGeom prst="rect">
            <a:avLst/>
          </a:prstGeom>
          <a:solidFill>
            <a:srgbClr val="FF0000">
              <a:alpha val="1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Pb highlight"/>
          <p:cNvSpPr/>
          <p:nvPr/>
        </p:nvSpPr>
        <p:spPr bwMode="auto">
          <a:xfrm>
            <a:off x="106531" y="3662046"/>
            <a:ext cx="8735625" cy="142877"/>
          </a:xfrm>
          <a:prstGeom prst="rect">
            <a:avLst/>
          </a:prstGeom>
          <a:solidFill>
            <a:srgbClr val="009999">
              <a:alpha val="10196"/>
            </a:srgb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 highlight"/>
          <p:cNvSpPr/>
          <p:nvPr/>
        </p:nvSpPr>
        <p:spPr bwMode="auto">
          <a:xfrm>
            <a:off x="106531" y="2990356"/>
            <a:ext cx="8655730" cy="140216"/>
          </a:xfrm>
          <a:prstGeom prst="rect">
            <a:avLst/>
          </a:prstGeom>
          <a:solidFill>
            <a:srgbClr val="3366FF">
              <a:alpha val="10196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20" y="449423"/>
            <a:ext cx="877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Uran (NORM) als chemisch toxisches Element:  </a:t>
            </a:r>
            <a:r>
              <a:rPr lang="de-CH" sz="2000" b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Diskussionsgrundlage</a:t>
            </a:r>
            <a:endParaRPr lang="de-CH" sz="2000" b="1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81025" y="4996360"/>
            <a:ext cx="781235" cy="402291"/>
            <a:chOff x="7412854" y="5058779"/>
            <a:chExt cx="781235" cy="4022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412854" y="5058779"/>
              <a:ext cx="781235" cy="4022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6373" y="5109780"/>
              <a:ext cx="574196" cy="307777"/>
            </a:xfrm>
            <a:prstGeom prst="rect">
              <a:avLst/>
            </a:prstGeom>
            <a:solidFill>
              <a:srgbClr val="AFFFD3"/>
            </a:solidFill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latin typeface="+mn-lt"/>
                </a:rPr>
                <a:t>UCC</a:t>
              </a:r>
              <a:endParaRPr lang="de-CH" sz="140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11673" y="1940344"/>
            <a:ext cx="891591" cy="1077853"/>
            <a:chOff x="8011673" y="1940344"/>
            <a:chExt cx="891591" cy="1077853"/>
          </a:xfrm>
        </p:grpSpPr>
        <p:sp>
          <p:nvSpPr>
            <p:cNvPr id="17" name="TextBox 16"/>
            <p:cNvSpPr txBox="1"/>
            <p:nvPr/>
          </p:nvSpPr>
          <p:spPr>
            <a:xfrm>
              <a:off x="8011673" y="1940344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  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00B050"/>
                  </a:solidFill>
                  <a:latin typeface="+mn-lt"/>
                </a:rPr>
                <a:t>33 Bq/kg</a:t>
              </a:r>
              <a:endParaRPr lang="de-CH" sz="140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8459513" y="2436109"/>
              <a:ext cx="0" cy="582088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30820" y="94611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smtClean="0">
                <a:latin typeface="+mn-lt"/>
              </a:rPr>
              <a:t>Bq: U-238</a:t>
            </a:r>
            <a:endParaRPr lang="de-CH" sz="1200" i="1">
              <a:latin typeface="+mn-lt"/>
            </a:endParaRPr>
          </a:p>
        </p:txBody>
      </p:sp>
      <p:grpSp>
        <p:nvGrpSpPr>
          <p:cNvPr id="21" name="Bq eluat"/>
          <p:cNvGrpSpPr/>
          <p:nvPr/>
        </p:nvGrpSpPr>
        <p:grpSpPr>
          <a:xfrm>
            <a:off x="3306095" y="1655735"/>
            <a:ext cx="742511" cy="1389917"/>
            <a:chOff x="3306095" y="1655735"/>
            <a:chExt cx="742511" cy="1389917"/>
          </a:xfrm>
        </p:grpSpPr>
        <p:sp>
          <p:nvSpPr>
            <p:cNvPr id="15" name="TextBox 14"/>
            <p:cNvSpPr txBox="1"/>
            <p:nvPr/>
          </p:nvSpPr>
          <p:spPr>
            <a:xfrm>
              <a:off x="3306095" y="1655735"/>
              <a:ext cx="7425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  </a:t>
              </a:r>
            </a:p>
            <a:p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37 Bq/l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960920" y="2463564"/>
              <a:ext cx="0" cy="5820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ok 10 ll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02" y="1753045"/>
            <a:ext cx="177041" cy="177041"/>
          </a:xfrm>
          <a:prstGeom prst="rect">
            <a:avLst/>
          </a:prstGeom>
        </p:spPr>
      </p:pic>
      <p:grpSp>
        <p:nvGrpSpPr>
          <p:cNvPr id="20" name="Bq excav"/>
          <p:cNvGrpSpPr/>
          <p:nvPr/>
        </p:nvGrpSpPr>
        <p:grpSpPr>
          <a:xfrm>
            <a:off x="5170014" y="1655735"/>
            <a:ext cx="1090363" cy="1389917"/>
            <a:chOff x="5170014" y="1655735"/>
            <a:chExt cx="1090363" cy="1389917"/>
          </a:xfrm>
        </p:grpSpPr>
        <p:sp>
          <p:nvSpPr>
            <p:cNvPr id="14" name="TextBox 13"/>
            <p:cNvSpPr txBox="1"/>
            <p:nvPr/>
          </p:nvSpPr>
          <p:spPr>
            <a:xfrm>
              <a:off x="5170014" y="1655735"/>
              <a:ext cx="10903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&lt; 10 LLN</a:t>
              </a:r>
            </a:p>
            <a:p>
              <a:endParaRPr lang="de-CH" sz="1400">
                <a:solidFill>
                  <a:srgbClr val="FF0000"/>
                </a:solidFill>
                <a:latin typeface="+mn-lt"/>
              </a:endParaRPr>
            </a:p>
            <a:p>
              <a:r>
                <a:rPr lang="de-CH" sz="1400" smtClean="0">
                  <a:solidFill>
                    <a:srgbClr val="FF0000"/>
                  </a:solidFill>
                  <a:latin typeface="+mn-lt"/>
                </a:rPr>
                <a:t>9000 Bq/kg</a:t>
              </a:r>
              <a:endParaRPr lang="de-CH" sz="140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930283" y="2463564"/>
              <a:ext cx="0" cy="5820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ok rad tbdv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59" y="1475551"/>
            <a:ext cx="177041" cy="1770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67840" y="927596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>
                <a:solidFill>
                  <a:srgbClr val="0070C0"/>
                </a:solidFill>
                <a:latin typeface="+mn-lt"/>
              </a:rPr>
              <a:t>LLN = 1000 Bq/kg</a:t>
            </a:r>
            <a:endParaRPr lang="de-CH" sz="14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39" name="TBDV"/>
          <p:cNvGrpSpPr/>
          <p:nvPr/>
        </p:nvGrpSpPr>
        <p:grpSpPr>
          <a:xfrm>
            <a:off x="6337496" y="1420287"/>
            <a:ext cx="2859661" cy="1597910"/>
            <a:chOff x="6337496" y="1420287"/>
            <a:chExt cx="2859661" cy="1597910"/>
          </a:xfrm>
        </p:grpSpPr>
        <p:sp>
          <p:nvSpPr>
            <p:cNvPr id="2" name="TextBox 1"/>
            <p:cNvSpPr txBox="1"/>
            <p:nvPr/>
          </p:nvSpPr>
          <p:spPr>
            <a:xfrm>
              <a:off x="7791708" y="1420287"/>
              <a:ext cx="1405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smtClean="0">
                  <a:latin typeface="+mn-lt"/>
                </a:rPr>
                <a:t>Radiotoxizität</a:t>
              </a:r>
            </a:p>
            <a:p>
              <a:endParaRPr lang="de-CH" sz="1400" smtClean="0">
                <a:latin typeface="+mn-lt"/>
              </a:endParaRPr>
            </a:p>
            <a:p>
              <a:r>
                <a:rPr lang="de-CH" sz="1400" smtClean="0">
                  <a:latin typeface="+mn-lt"/>
                </a:rPr>
                <a:t>Chem</a:t>
              </a:r>
              <a:r>
                <a:rPr lang="de-CH" sz="1400">
                  <a:latin typeface="+mn-lt"/>
                </a:rPr>
                <a:t>.</a:t>
              </a:r>
              <a:r>
                <a:rPr lang="de-CH" sz="1400" smtClean="0">
                  <a:latin typeface="+mn-lt"/>
                </a:rPr>
                <a:t> Toxizität</a:t>
              </a:r>
              <a:endParaRPr lang="de-CH" sz="1400"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736921" y="2436109"/>
              <a:ext cx="0" cy="5820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37496" y="1420287"/>
              <a:ext cx="151400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400" smtClean="0">
                  <a:latin typeface="+mn-lt"/>
                </a:rPr>
                <a:t>1.5 Bq/l </a:t>
              </a:r>
              <a:r>
                <a:rPr lang="de-CH" sz="1100" smtClean="0">
                  <a:latin typeface="+mn-lt"/>
                </a:rPr>
                <a:t>RD TBDV</a:t>
              </a:r>
              <a:endParaRPr lang="de-CH" sz="1400">
                <a:latin typeface="+mn-lt"/>
              </a:endParaRPr>
            </a:p>
            <a:p>
              <a:endParaRPr lang="de-CH" sz="1400" smtClean="0">
                <a:latin typeface="+mn-lt"/>
              </a:endParaRPr>
            </a:p>
            <a:p>
              <a:r>
                <a:rPr lang="de-CH" sz="1400" smtClean="0">
                  <a:latin typeface="+mn-lt"/>
                </a:rPr>
                <a:t>0.4 Bq/l </a:t>
              </a:r>
              <a:r>
                <a:rPr lang="de-CH" sz="1100" smtClean="0">
                  <a:latin typeface="+mn-lt"/>
                </a:rPr>
                <a:t>HW TBDV</a:t>
              </a:r>
              <a:endParaRPr lang="de-CH" sz="1400">
                <a:latin typeface="+mn-lt"/>
              </a:endParaRPr>
            </a:p>
          </p:txBody>
        </p:sp>
      </p:grpSp>
      <p:sp>
        <p:nvSpPr>
          <p:cNvPr id="32" name="TBDV label"/>
          <p:cNvSpPr txBox="1"/>
          <p:nvPr/>
        </p:nvSpPr>
        <p:spPr>
          <a:xfrm>
            <a:off x="6328818" y="5850613"/>
            <a:ext cx="562975" cy="261610"/>
          </a:xfrm>
          <a:prstGeom prst="rect">
            <a:avLst/>
          </a:prstGeom>
          <a:solidFill>
            <a:srgbClr val="6DD9FF"/>
          </a:solidFill>
        </p:spPr>
        <p:txBody>
          <a:bodyPr wrap="none" rtlCol="0">
            <a:spAutoFit/>
          </a:bodyPr>
          <a:lstStyle/>
          <a:p>
            <a:r>
              <a:rPr lang="de-CH" sz="1100" i="1" smtClean="0">
                <a:latin typeface="+mn-lt"/>
              </a:rPr>
              <a:t>TBDV</a:t>
            </a:r>
            <a:endParaRPr lang="de-CH" sz="1100" i="1">
              <a:latin typeface="+mn-lt"/>
            </a:endParaRPr>
          </a:p>
        </p:txBody>
      </p:sp>
      <p:sp>
        <p:nvSpPr>
          <p:cNvPr id="29" name="U=3Pb"/>
          <p:cNvSpPr/>
          <p:nvPr/>
        </p:nvSpPr>
        <p:spPr>
          <a:xfrm>
            <a:off x="6156799" y="5608904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>
                <a:latin typeface="+mn-lt"/>
              </a:rPr>
              <a:t>U = 3*Pb</a:t>
            </a:r>
          </a:p>
        </p:txBody>
      </p:sp>
      <p:sp>
        <p:nvSpPr>
          <p:cNvPr id="31" name="Anh 5"/>
          <p:cNvSpPr txBox="1"/>
          <p:nvPr/>
        </p:nvSpPr>
        <p:spPr>
          <a:xfrm>
            <a:off x="3516062" y="5930134"/>
            <a:ext cx="1055938" cy="26161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de-CH" sz="1100" i="1" smtClean="0">
                <a:latin typeface="+mn-lt"/>
              </a:rPr>
              <a:t>VVEA, </a:t>
            </a:r>
            <a:r>
              <a:rPr lang="de-CH" sz="1100" i="1" smtClean="0">
                <a:latin typeface="+mn-lt"/>
              </a:rPr>
              <a:t>Anh, </a:t>
            </a:r>
            <a:r>
              <a:rPr lang="de-CH" sz="1100" i="1" smtClean="0">
                <a:latin typeface="+mn-lt"/>
              </a:rPr>
              <a:t>5</a:t>
            </a:r>
            <a:endParaRPr lang="de-CH" sz="1100" i="1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2699" y="5394301"/>
            <a:ext cx="1448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smtClean="0">
                <a:latin typeface="+mn-lt"/>
              </a:rPr>
              <a:t>Upper continental crust average</a:t>
            </a:r>
            <a:endParaRPr lang="de-CH" sz="1400" i="1">
              <a:latin typeface="+mn-lt"/>
            </a:endParaRPr>
          </a:p>
        </p:txBody>
      </p:sp>
      <p:sp>
        <p:nvSpPr>
          <p:cNvPr id="34" name="Anh 3"/>
          <p:cNvSpPr txBox="1"/>
          <p:nvPr/>
        </p:nvSpPr>
        <p:spPr>
          <a:xfrm>
            <a:off x="5206527" y="5952416"/>
            <a:ext cx="104708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100" i="1" smtClean="0">
                <a:latin typeface="+mn-lt"/>
              </a:rPr>
              <a:t>VVEA, </a:t>
            </a:r>
            <a:r>
              <a:rPr lang="de-CH" sz="1100" i="1" smtClean="0">
                <a:latin typeface="+mn-lt"/>
              </a:rPr>
              <a:t>Anh. </a:t>
            </a:r>
            <a:r>
              <a:rPr lang="de-CH" sz="1100" i="1" smtClean="0">
                <a:latin typeface="+mn-lt"/>
              </a:rPr>
              <a:t>3</a:t>
            </a:r>
            <a:endParaRPr lang="de-CH" sz="1100" i="1">
              <a:latin typeface="+mn-lt"/>
            </a:endParaRPr>
          </a:p>
        </p:txBody>
      </p:sp>
      <p:sp>
        <p:nvSpPr>
          <p:cNvPr id="35" name="Pb excav"/>
          <p:cNvSpPr/>
          <p:nvPr/>
        </p:nvSpPr>
        <p:spPr>
          <a:xfrm>
            <a:off x="5110023" y="5702772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smtClean="0">
                <a:latin typeface="+mn-lt"/>
              </a:rPr>
              <a:t>Pb: 250 ppm</a:t>
            </a:r>
            <a:endParaRPr lang="de-CH" sz="1100">
              <a:latin typeface="+mn-lt"/>
            </a:endParaRPr>
          </a:p>
        </p:txBody>
      </p:sp>
      <p:sp>
        <p:nvSpPr>
          <p:cNvPr id="36" name="Pb eluat"/>
          <p:cNvSpPr/>
          <p:nvPr/>
        </p:nvSpPr>
        <p:spPr>
          <a:xfrm>
            <a:off x="3465087" y="5658515"/>
            <a:ext cx="817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smtClean="0">
                <a:latin typeface="+mn-lt"/>
              </a:rPr>
              <a:t>Pb: 1 mg/l</a:t>
            </a:r>
            <a:endParaRPr lang="de-CH" sz="1100">
              <a:latin typeface="+mn-lt"/>
            </a:endParaRPr>
          </a:p>
        </p:txBody>
      </p:sp>
      <p:sp>
        <p:nvSpPr>
          <p:cNvPr id="37" name="Zusätzlich"/>
          <p:cNvSpPr/>
          <p:nvPr/>
        </p:nvSpPr>
        <p:spPr>
          <a:xfrm>
            <a:off x="178715" y="1347662"/>
            <a:ext cx="312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Zusätzlich sind </a:t>
            </a:r>
            <a:r>
              <a:rPr lang="en-US" sz="1600" smtClean="0">
                <a:solidFill>
                  <a:srgbClr val="C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Direktstrahlung, Ra-226, Ra-228, Pb-210, etc.  zu beachten </a:t>
            </a:r>
            <a:endParaRPr lang="de-CH" sz="16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" name="U eluat"/>
          <p:cNvSpPr/>
          <p:nvPr/>
        </p:nvSpPr>
        <p:spPr>
          <a:xfrm>
            <a:off x="3478073" y="5441162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>
                <a:latin typeface="+mn-lt"/>
              </a:rPr>
              <a:t>U</a:t>
            </a:r>
            <a:r>
              <a:rPr lang="de-CH" sz="1100" smtClean="0">
                <a:latin typeface="+mn-lt"/>
              </a:rPr>
              <a:t>: 3 mg/l</a:t>
            </a:r>
            <a:endParaRPr lang="de-CH" sz="1100">
              <a:latin typeface="+mn-lt"/>
            </a:endParaRPr>
          </a:p>
        </p:txBody>
      </p:sp>
      <p:sp>
        <p:nvSpPr>
          <p:cNvPr id="40" name="U excav"/>
          <p:cNvSpPr/>
          <p:nvPr/>
        </p:nvSpPr>
        <p:spPr>
          <a:xfrm>
            <a:off x="5110023" y="5476629"/>
            <a:ext cx="912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>
                <a:latin typeface="+mn-lt"/>
              </a:rPr>
              <a:t>U</a:t>
            </a:r>
            <a:r>
              <a:rPr lang="de-CH" sz="1100" smtClean="0">
                <a:latin typeface="+mn-lt"/>
              </a:rPr>
              <a:t>: 750 ppm</a:t>
            </a:r>
            <a:endParaRPr lang="de-CH" sz="1100">
              <a:latin typeface="+mn-lt"/>
            </a:endParaRPr>
          </a:p>
        </p:txBody>
      </p:sp>
      <p:sp>
        <p:nvSpPr>
          <p:cNvPr id="41" name="Anh 5"/>
          <p:cNvSpPr txBox="1"/>
          <p:nvPr/>
        </p:nvSpPr>
        <p:spPr>
          <a:xfrm>
            <a:off x="852431" y="5441162"/>
            <a:ext cx="50789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de-CH" sz="1100" i="1" smtClean="0">
                <a:latin typeface="+mn-lt"/>
              </a:rPr>
              <a:t>GSchV</a:t>
            </a:r>
            <a:endParaRPr lang="de-CH" sz="1100" i="1">
              <a:latin typeface="+mn-lt"/>
            </a:endParaRPr>
          </a:p>
        </p:txBody>
      </p:sp>
      <p:sp>
        <p:nvSpPr>
          <p:cNvPr id="43" name="Anh 5"/>
          <p:cNvSpPr txBox="1"/>
          <p:nvPr/>
        </p:nvSpPr>
        <p:spPr>
          <a:xfrm>
            <a:off x="108946" y="5840162"/>
            <a:ext cx="2547862" cy="261610"/>
          </a:xfrm>
          <a:prstGeom prst="rect">
            <a:avLst/>
          </a:prstGeom>
          <a:solidFill>
            <a:srgbClr val="CCFFCC"/>
          </a:solidFill>
        </p:spPr>
        <p:txBody>
          <a:bodyPr wrap="square" lIns="0" rIns="0" rtlCol="0">
            <a:spAutoFit/>
          </a:bodyPr>
          <a:lstStyle/>
          <a:p>
            <a:r>
              <a:rPr lang="de-CH" sz="1100" i="1" smtClean="0">
                <a:latin typeface="+mn-lt"/>
              </a:rPr>
              <a:t>AltlV; ChemRRV; LRV; DüV; VBBo</a:t>
            </a:r>
            <a:endParaRPr lang="de-CH" sz="1100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2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  <p:bldP spid="29" grpId="0"/>
      <p:bldP spid="31" grpId="0" animBg="1"/>
      <p:bldP spid="34" grpId="0" animBg="1"/>
      <p:bldP spid="35" grpId="0"/>
      <p:bldP spid="36" grpId="0"/>
      <p:bldP spid="37" grpId="0"/>
      <p:bldP spid="38" grpId="0"/>
      <p:bldP spid="40" grpId="0"/>
      <p:bldP spid="41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Line 6"/>
          <p:cNvSpPr>
            <a:spLocks noChangeShapeType="1"/>
          </p:cNvSpPr>
          <p:nvPr/>
        </p:nvSpPr>
        <p:spPr bwMode="auto">
          <a:xfrm>
            <a:off x="3352019" y="3091650"/>
            <a:ext cx="45910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812283" y="1124744"/>
            <a:ext cx="6803218" cy="4824000"/>
          </a:xfrm>
          <a:prstGeom prst="roundRect">
            <a:avLst>
              <a:gd name="adj" fmla="val 5562"/>
            </a:avLst>
          </a:prstGeom>
          <a:solidFill>
            <a:srgbClr val="FFF8E1"/>
          </a:solidFill>
          <a:ln w="28575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84712" y="1113982"/>
            <a:ext cx="277988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CH" b="1" smtClean="0">
                <a:solidFill>
                  <a:srgbClr val="E6AF00"/>
                </a:solidFill>
              </a:rPr>
              <a:t>Geltungsbereich</a:t>
            </a:r>
            <a:endParaRPr lang="fr-CH" b="1" dirty="0">
              <a:solidFill>
                <a:srgbClr val="E6AF00"/>
              </a:solidFill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19290" y="1755541"/>
            <a:ext cx="4448451" cy="38565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-60353" y="1122458"/>
            <a:ext cx="1872965" cy="4826286"/>
            <a:chOff x="6673215" y="1700808"/>
            <a:chExt cx="1872965" cy="4824000"/>
          </a:xfrm>
        </p:grpSpPr>
        <p:sp>
          <p:nvSpPr>
            <p:cNvPr id="22" name="Rectangle à coins arrondis 21"/>
            <p:cNvSpPr/>
            <p:nvPr/>
          </p:nvSpPr>
          <p:spPr bwMode="auto">
            <a:xfrm>
              <a:off x="6816695" y="1700808"/>
              <a:ext cx="1579418" cy="482400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673215" y="1763524"/>
              <a:ext cx="187296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800" smtClean="0"/>
                <a:t>ausserhalb</a:t>
              </a:r>
            </a:p>
            <a:p>
              <a:pPr algn="ctr"/>
              <a:r>
                <a:rPr lang="fr-CH" sz="1800" smtClean="0"/>
                <a:t>Geltungsbereich</a:t>
              </a:r>
              <a:endParaRPr lang="fr-CH" sz="18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921941" y="2668121"/>
              <a:ext cx="139447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natürliche Radionuklide im Körper</a:t>
              </a:r>
              <a:endParaRPr lang="fr-CH" sz="12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880430" y="3691463"/>
              <a:ext cx="1394475" cy="64602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kosmische Strahlung (ausser bei Flugpersonal)</a:t>
              </a:r>
              <a:endParaRPr lang="fr-CH" sz="12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941496" y="5206732"/>
              <a:ext cx="1394475" cy="77702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smtClean="0"/>
                <a:t>Natürliche terrestrische Strahlung</a:t>
              </a:r>
              <a:endParaRPr lang="fr-CH" sz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317013" y="1507049"/>
            <a:ext cx="1477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smtClean="0">
                <a:solidFill>
                  <a:srgbClr val="00B050"/>
                </a:solidFill>
              </a:rPr>
              <a:t>Befreiung</a:t>
            </a:r>
            <a:endParaRPr lang="fr-CH" sz="1800" b="1" dirty="0">
              <a:solidFill>
                <a:srgbClr val="00B050"/>
              </a:solidFill>
            </a:endParaRPr>
          </a:p>
        </p:txBody>
      </p:sp>
      <p:cxnSp>
        <p:nvCxnSpPr>
          <p:cNvPr id="75" name="Connecteur droit avec flèche 74"/>
          <p:cNvCxnSpPr/>
          <p:nvPr/>
        </p:nvCxnSpPr>
        <p:spPr bwMode="auto">
          <a:xfrm>
            <a:off x="6132883" y="4268325"/>
            <a:ext cx="1644208" cy="62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ZoneTexte 14"/>
          <p:cNvSpPr txBox="1"/>
          <p:nvPr/>
        </p:nvSpPr>
        <p:spPr>
          <a:xfrm>
            <a:off x="3758949" y="2674893"/>
            <a:ext cx="2637630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>
              <a:defRPr>
                <a:solidFill>
                  <a:schemeClr val="tx1"/>
                </a:solidFill>
                <a:latin typeface="Times" pitchFamily="18" charset="0"/>
              </a:defRPr>
            </a:lvl2pPr>
            <a:lvl3pPr>
              <a:defRPr>
                <a:solidFill>
                  <a:schemeClr val="tx1"/>
                </a:solidFill>
                <a:latin typeface="Times" pitchFamily="18" charset="0"/>
              </a:defRPr>
            </a:lvl3pPr>
            <a:lvl4pPr>
              <a:defRPr>
                <a:solidFill>
                  <a:schemeClr val="tx1"/>
                </a:solidFill>
                <a:latin typeface="Times" pitchFamily="18" charset="0"/>
              </a:defRPr>
            </a:lvl4pPr>
            <a:lvl5pPr>
              <a:defRPr>
                <a:solidFill>
                  <a:schemeClr val="tx1"/>
                </a:solidFill>
                <a:latin typeface="Times" pitchFamily="18" charset="0"/>
              </a:defRPr>
            </a:lvl5pPr>
            <a:lvl6pPr>
              <a:defRPr>
                <a:solidFill>
                  <a:schemeClr val="tx1"/>
                </a:solidFill>
                <a:latin typeface="Times" pitchFamily="18" charset="0"/>
              </a:defRPr>
            </a:lvl6pPr>
            <a:lvl7pPr>
              <a:defRPr>
                <a:solidFill>
                  <a:schemeClr val="tx1"/>
                </a:solidFill>
                <a:latin typeface="Times" pitchFamily="18" charset="0"/>
              </a:defRPr>
            </a:lvl7pPr>
            <a:lvl8pPr>
              <a:defRPr>
                <a:solidFill>
                  <a:schemeClr val="tx1"/>
                </a:solidFill>
                <a:latin typeface="Times" pitchFamily="18" charset="0"/>
              </a:defRPr>
            </a:lvl8pPr>
            <a:lvl9pPr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CH" b="1">
                <a:solidFill>
                  <a:srgbClr val="FF0000"/>
                </a:solidFill>
              </a:rPr>
              <a:t>Bewilligung </a:t>
            </a:r>
            <a:r>
              <a:rPr lang="de-CH" b="1" smtClean="0">
                <a:solidFill>
                  <a:srgbClr val="FF0000"/>
                </a:solidFill>
              </a:rPr>
              <a:t/>
            </a:r>
            <a:br>
              <a:rPr lang="de-CH" b="1" smtClean="0">
                <a:solidFill>
                  <a:srgbClr val="FF0000"/>
                </a:solidFill>
              </a:rPr>
            </a:br>
            <a:r>
              <a:rPr lang="de-CH" b="1" smtClean="0">
                <a:solidFill>
                  <a:srgbClr val="FF0000"/>
                </a:solidFill>
              </a:rPr>
              <a:t>&amp; </a:t>
            </a:r>
            <a:endParaRPr lang="de-CH" b="1">
              <a:solidFill>
                <a:srgbClr val="FF0000"/>
              </a:solidFill>
            </a:endParaRPr>
          </a:p>
          <a:p>
            <a:pPr algn="ctr"/>
            <a:r>
              <a:rPr lang="de-CH" b="1">
                <a:solidFill>
                  <a:srgbClr val="FF0000"/>
                </a:solidFill>
              </a:rPr>
              <a:t>Überwachung</a:t>
            </a:r>
            <a:endParaRPr lang="de-CH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9735" y="2074652"/>
            <a:ext cx="2912575" cy="3026047"/>
            <a:chOff x="1839735" y="2074652"/>
            <a:chExt cx="2912575" cy="3026047"/>
          </a:xfrm>
        </p:grpSpPr>
        <p:cxnSp>
          <p:nvCxnSpPr>
            <p:cNvPr id="71" name="Connecteur droit avec flèche 70"/>
            <p:cNvCxnSpPr/>
            <p:nvPr/>
          </p:nvCxnSpPr>
          <p:spPr bwMode="auto">
            <a:xfrm flipV="1">
              <a:off x="2031258" y="3089592"/>
              <a:ext cx="149400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onnecteur droit avec flèche 71"/>
            <p:cNvCxnSpPr/>
            <p:nvPr/>
          </p:nvCxnSpPr>
          <p:spPr bwMode="auto">
            <a:xfrm flipV="1">
              <a:off x="2031258" y="3753072"/>
              <a:ext cx="1870898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Connecteur droit avec flèche 72"/>
            <p:cNvCxnSpPr/>
            <p:nvPr/>
          </p:nvCxnSpPr>
          <p:spPr bwMode="auto">
            <a:xfrm flipV="1">
              <a:off x="2031258" y="4513331"/>
              <a:ext cx="2275667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ZoneTexte 65"/>
            <p:cNvSpPr txBox="1"/>
            <p:nvPr/>
          </p:nvSpPr>
          <p:spPr>
            <a:xfrm>
              <a:off x="2249779" y="2473337"/>
              <a:ext cx="1224137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Material: </a:t>
              </a:r>
              <a:r>
                <a:rPr lang="fr-CH" dirty="0"/>
                <a:t>&gt; LA</a:t>
              </a:r>
            </a:p>
          </p:txBody>
        </p:sp>
        <p:sp>
          <p:nvSpPr>
            <p:cNvPr id="26" name="ZoneTexte 67"/>
            <p:cNvSpPr txBox="1"/>
            <p:nvPr/>
          </p:nvSpPr>
          <p:spPr>
            <a:xfrm>
              <a:off x="1856392" y="3125088"/>
              <a:ext cx="1087168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Handel: </a:t>
              </a:r>
              <a:r>
                <a:rPr lang="fr-CH" dirty="0"/>
                <a:t>&gt; LL</a:t>
              </a:r>
            </a:p>
          </p:txBody>
        </p:sp>
        <p:sp>
          <p:nvSpPr>
            <p:cNvPr id="27" name="ZoneTexte 68"/>
            <p:cNvSpPr txBox="1"/>
            <p:nvPr/>
          </p:nvSpPr>
          <p:spPr>
            <a:xfrm>
              <a:off x="1839735" y="3844032"/>
              <a:ext cx="2251166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Anwendung am Menschen: alle</a:t>
              </a:r>
              <a:endParaRPr lang="fr-CH" dirty="0"/>
            </a:p>
          </p:txBody>
        </p:sp>
        <p:sp>
          <p:nvSpPr>
            <p:cNvPr id="28" name="ZoneTexte 69"/>
            <p:cNvSpPr txBox="1"/>
            <p:nvPr/>
          </p:nvSpPr>
          <p:spPr>
            <a:xfrm>
              <a:off x="1856392" y="4639034"/>
              <a:ext cx="2895918" cy="461665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 dirty="0"/>
                <a:t>NORM</a:t>
              </a:r>
              <a:r>
                <a:rPr lang="fr-CH"/>
                <a:t>: &gt;</a:t>
              </a:r>
              <a:r>
                <a:rPr lang="fr-CH" smtClean="0"/>
                <a:t>1 </a:t>
              </a:r>
              <a:r>
                <a:rPr lang="fr-CH"/>
                <a:t>mSv/a (Arbeitnehmer) oder </a:t>
              </a:r>
              <a:br>
                <a:rPr lang="fr-CH"/>
              </a:br>
              <a:r>
                <a:rPr lang="fr-CH" smtClean="0"/>
                <a:t>&gt;0.3 </a:t>
              </a:r>
              <a:r>
                <a:rPr lang="fr-CH"/>
                <a:t>mSv/a (Bevölkerung)</a:t>
              </a:r>
              <a:endParaRPr lang="fr-CH" dirty="0"/>
            </a:p>
          </p:txBody>
        </p:sp>
        <p:cxnSp>
          <p:nvCxnSpPr>
            <p:cNvPr id="48" name="Connecteur droit avec flèche 47"/>
            <p:cNvCxnSpPr/>
            <p:nvPr/>
          </p:nvCxnSpPr>
          <p:spPr bwMode="auto">
            <a:xfrm flipV="1">
              <a:off x="2128439" y="2447631"/>
              <a:ext cx="2322502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ZoneTexte 65"/>
            <p:cNvSpPr txBox="1"/>
            <p:nvPr/>
          </p:nvSpPr>
          <p:spPr>
            <a:xfrm>
              <a:off x="2007896" y="2074652"/>
              <a:ext cx="2535898" cy="276999"/>
            </a:xfrm>
            <a:prstGeom prst="rect">
              <a:avLst/>
            </a:prstGeom>
            <a:solidFill>
              <a:srgbClr val="FFF8E1">
                <a:alpha val="52941"/>
              </a:srgbClr>
            </a:solidFill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de-CH"/>
              </a:defPPr>
              <a:lvl1pPr algn="ctr">
                <a:defRPr sz="1200" b="1"/>
              </a:lvl1pPr>
            </a:lstStyle>
            <a:p>
              <a:r>
                <a:rPr lang="fr-CH"/>
                <a:t>Umgang: &gt; 1 </a:t>
              </a:r>
              <a:r>
                <a:rPr lang="fr-CH" smtClean="0"/>
                <a:t>mSv/a </a:t>
              </a:r>
              <a:r>
                <a:rPr lang="fr-CH"/>
                <a:t>(Arbeitnehmer)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5446234" y="4284289"/>
            <a:ext cx="3001534" cy="1278574"/>
          </a:xfrm>
          <a:custGeom>
            <a:avLst/>
            <a:gdLst>
              <a:gd name="connsiteX0" fmla="*/ 2004291 w 2004291"/>
              <a:gd name="connsiteY0" fmla="*/ 0 h 1339272"/>
              <a:gd name="connsiteX1" fmla="*/ 1791855 w 2004291"/>
              <a:gd name="connsiteY1" fmla="*/ 1246909 h 1339272"/>
              <a:gd name="connsiteX2" fmla="*/ 1782618 w 2004291"/>
              <a:gd name="connsiteY2" fmla="*/ 1246909 h 1339272"/>
              <a:gd name="connsiteX3" fmla="*/ 0 w 2004291"/>
              <a:gd name="connsiteY3" fmla="*/ 979054 h 1339272"/>
              <a:gd name="connsiteX0" fmla="*/ 2004291 w 2004291"/>
              <a:gd name="connsiteY0" fmla="*/ 0 h 1287709"/>
              <a:gd name="connsiteX1" fmla="*/ 1791855 w 2004291"/>
              <a:gd name="connsiteY1" fmla="*/ 1246909 h 1287709"/>
              <a:gd name="connsiteX2" fmla="*/ 0 w 2004291"/>
              <a:gd name="connsiteY2" fmla="*/ 979054 h 1287709"/>
              <a:gd name="connsiteX0" fmla="*/ 2004291 w 2177224"/>
              <a:gd name="connsiteY0" fmla="*/ 0 h 1287709"/>
              <a:gd name="connsiteX1" fmla="*/ 1791855 w 2177224"/>
              <a:gd name="connsiteY1" fmla="*/ 1246909 h 1287709"/>
              <a:gd name="connsiteX2" fmla="*/ 0 w 2177224"/>
              <a:gd name="connsiteY2" fmla="*/ 979054 h 1287709"/>
              <a:gd name="connsiteX0" fmla="*/ 2004291 w 2177224"/>
              <a:gd name="connsiteY0" fmla="*/ 0 h 1298116"/>
              <a:gd name="connsiteX1" fmla="*/ 1791855 w 2177224"/>
              <a:gd name="connsiteY1" fmla="*/ 1246909 h 1298116"/>
              <a:gd name="connsiteX2" fmla="*/ 0 w 2177224"/>
              <a:gd name="connsiteY2" fmla="*/ 979054 h 1298116"/>
              <a:gd name="connsiteX0" fmla="*/ 2004291 w 2174999"/>
              <a:gd name="connsiteY0" fmla="*/ 0 h 1305598"/>
              <a:gd name="connsiteX1" fmla="*/ 1791855 w 2174999"/>
              <a:gd name="connsiteY1" fmla="*/ 1246909 h 1305598"/>
              <a:gd name="connsiteX2" fmla="*/ 0 w 2174999"/>
              <a:gd name="connsiteY2" fmla="*/ 979054 h 1305598"/>
              <a:gd name="connsiteX0" fmla="*/ 2373746 w 2484996"/>
              <a:gd name="connsiteY0" fmla="*/ 0 h 1042194"/>
              <a:gd name="connsiteX1" fmla="*/ 1791855 w 2484996"/>
              <a:gd name="connsiteY1" fmla="*/ 1006764 h 1042194"/>
              <a:gd name="connsiteX2" fmla="*/ 0 w 2484996"/>
              <a:gd name="connsiteY2" fmla="*/ 738909 h 1042194"/>
              <a:gd name="connsiteX0" fmla="*/ 2373746 w 2487458"/>
              <a:gd name="connsiteY0" fmla="*/ 0 h 1152883"/>
              <a:gd name="connsiteX1" fmla="*/ 1810327 w 2487458"/>
              <a:gd name="connsiteY1" fmla="*/ 1126836 h 1152883"/>
              <a:gd name="connsiteX2" fmla="*/ 0 w 2487458"/>
              <a:gd name="connsiteY2" fmla="*/ 738909 h 1152883"/>
              <a:gd name="connsiteX0" fmla="*/ 2373746 w 2464952"/>
              <a:gd name="connsiteY0" fmla="*/ 0 h 1152883"/>
              <a:gd name="connsiteX1" fmla="*/ 1810327 w 2464952"/>
              <a:gd name="connsiteY1" fmla="*/ 1126836 h 1152883"/>
              <a:gd name="connsiteX2" fmla="*/ 0 w 2464952"/>
              <a:gd name="connsiteY2" fmla="*/ 738909 h 1152883"/>
              <a:gd name="connsiteX0" fmla="*/ 2373746 w 2464952"/>
              <a:gd name="connsiteY0" fmla="*/ 0 h 1168042"/>
              <a:gd name="connsiteX1" fmla="*/ 1810327 w 2464952"/>
              <a:gd name="connsiteY1" fmla="*/ 1126836 h 1168042"/>
              <a:gd name="connsiteX2" fmla="*/ 0 w 2464952"/>
              <a:gd name="connsiteY2" fmla="*/ 738909 h 1168042"/>
              <a:gd name="connsiteX0" fmla="*/ 2267526 w 2373880"/>
              <a:gd name="connsiteY0" fmla="*/ 0 h 1258477"/>
              <a:gd name="connsiteX1" fmla="*/ 1810327 w 2373880"/>
              <a:gd name="connsiteY1" fmla="*/ 1217271 h 1258477"/>
              <a:gd name="connsiteX2" fmla="*/ 0 w 2373880"/>
              <a:gd name="connsiteY2" fmla="*/ 829344 h 1258477"/>
              <a:gd name="connsiteX0" fmla="*/ 2267526 w 2434803"/>
              <a:gd name="connsiteY0" fmla="*/ 0 h 1258477"/>
              <a:gd name="connsiteX1" fmla="*/ 1810327 w 2434803"/>
              <a:gd name="connsiteY1" fmla="*/ 1217271 h 1258477"/>
              <a:gd name="connsiteX2" fmla="*/ 0 w 2434803"/>
              <a:gd name="connsiteY2" fmla="*/ 829344 h 1258477"/>
              <a:gd name="connsiteX0" fmla="*/ 2267526 w 2588512"/>
              <a:gd name="connsiteY0" fmla="*/ 0 h 1258477"/>
              <a:gd name="connsiteX1" fmla="*/ 1810327 w 2588512"/>
              <a:gd name="connsiteY1" fmla="*/ 1217271 h 1258477"/>
              <a:gd name="connsiteX2" fmla="*/ 0 w 2588512"/>
              <a:gd name="connsiteY2" fmla="*/ 829344 h 1258477"/>
              <a:gd name="connsiteX0" fmla="*/ 2267526 w 2458863"/>
              <a:gd name="connsiteY0" fmla="*/ 41344 h 1299821"/>
              <a:gd name="connsiteX1" fmla="*/ 2443056 w 2458863"/>
              <a:gd name="connsiteY1" fmla="*/ 107991 h 1299821"/>
              <a:gd name="connsiteX2" fmla="*/ 1810327 w 2458863"/>
              <a:gd name="connsiteY2" fmla="*/ 1258615 h 1299821"/>
              <a:gd name="connsiteX3" fmla="*/ 0 w 2458863"/>
              <a:gd name="connsiteY3" fmla="*/ 870688 h 1299821"/>
              <a:gd name="connsiteX0" fmla="*/ 2267526 w 2586519"/>
              <a:gd name="connsiteY0" fmla="*/ 0 h 1258477"/>
              <a:gd name="connsiteX1" fmla="*/ 2575832 w 2586519"/>
              <a:gd name="connsiteY1" fmla="*/ 157082 h 1258477"/>
              <a:gd name="connsiteX2" fmla="*/ 1810327 w 2586519"/>
              <a:gd name="connsiteY2" fmla="*/ 1217271 h 1258477"/>
              <a:gd name="connsiteX3" fmla="*/ 0 w 2586519"/>
              <a:gd name="connsiteY3" fmla="*/ 829344 h 1258477"/>
              <a:gd name="connsiteX0" fmla="*/ 2187859 w 2584776"/>
              <a:gd name="connsiteY0" fmla="*/ 0 h 1278574"/>
              <a:gd name="connsiteX1" fmla="*/ 2575832 w 2584776"/>
              <a:gd name="connsiteY1" fmla="*/ 177179 h 1278574"/>
              <a:gd name="connsiteX2" fmla="*/ 1810327 w 2584776"/>
              <a:gd name="connsiteY2" fmla="*/ 1237368 h 1278574"/>
              <a:gd name="connsiteX3" fmla="*/ 0 w 2584776"/>
              <a:gd name="connsiteY3" fmla="*/ 849441 h 1278574"/>
              <a:gd name="connsiteX0" fmla="*/ 2187859 w 2584776"/>
              <a:gd name="connsiteY0" fmla="*/ 9288 h 1287862"/>
              <a:gd name="connsiteX1" fmla="*/ 2575832 w 2584776"/>
              <a:gd name="connsiteY1" fmla="*/ 136226 h 1287862"/>
              <a:gd name="connsiteX2" fmla="*/ 1810327 w 2584776"/>
              <a:gd name="connsiteY2" fmla="*/ 1246656 h 1287862"/>
              <a:gd name="connsiteX3" fmla="*/ 0 w 2584776"/>
              <a:gd name="connsiteY3" fmla="*/ 858729 h 1287862"/>
              <a:gd name="connsiteX0" fmla="*/ 2187859 w 2575832"/>
              <a:gd name="connsiteY0" fmla="*/ 31204 h 1309778"/>
              <a:gd name="connsiteX1" fmla="*/ 2575832 w 2575832"/>
              <a:gd name="connsiteY1" fmla="*/ 158142 h 1309778"/>
              <a:gd name="connsiteX2" fmla="*/ 1810327 w 2575832"/>
              <a:gd name="connsiteY2" fmla="*/ 1268572 h 1309778"/>
              <a:gd name="connsiteX3" fmla="*/ 0 w 2575832"/>
              <a:gd name="connsiteY3" fmla="*/ 880645 h 1309778"/>
              <a:gd name="connsiteX0" fmla="*/ 2187859 w 2606403"/>
              <a:gd name="connsiteY0" fmla="*/ 31204 h 1309778"/>
              <a:gd name="connsiteX1" fmla="*/ 2575832 w 2606403"/>
              <a:gd name="connsiteY1" fmla="*/ 158142 h 1309778"/>
              <a:gd name="connsiteX2" fmla="*/ 1810327 w 2606403"/>
              <a:gd name="connsiteY2" fmla="*/ 1268572 h 1309778"/>
              <a:gd name="connsiteX3" fmla="*/ 0 w 2606403"/>
              <a:gd name="connsiteY3" fmla="*/ 880645 h 1309778"/>
              <a:gd name="connsiteX0" fmla="*/ 2187859 w 2606403"/>
              <a:gd name="connsiteY0" fmla="*/ 29700 h 1308274"/>
              <a:gd name="connsiteX1" fmla="*/ 2575832 w 2606403"/>
              <a:gd name="connsiteY1" fmla="*/ 156638 h 1308274"/>
              <a:gd name="connsiteX2" fmla="*/ 1810327 w 2606403"/>
              <a:gd name="connsiteY2" fmla="*/ 1267068 h 1308274"/>
              <a:gd name="connsiteX3" fmla="*/ 0 w 2606403"/>
              <a:gd name="connsiteY3" fmla="*/ 879141 h 1308274"/>
              <a:gd name="connsiteX0" fmla="*/ 2187859 w 2665781"/>
              <a:gd name="connsiteY0" fmla="*/ 0 h 1278574"/>
              <a:gd name="connsiteX1" fmla="*/ 2637794 w 2665781"/>
              <a:gd name="connsiteY1" fmla="*/ 267615 h 1278574"/>
              <a:gd name="connsiteX2" fmla="*/ 1810327 w 2665781"/>
              <a:gd name="connsiteY2" fmla="*/ 1237368 h 1278574"/>
              <a:gd name="connsiteX3" fmla="*/ 0 w 2665781"/>
              <a:gd name="connsiteY3" fmla="*/ 849441 h 1278574"/>
              <a:gd name="connsiteX0" fmla="*/ 2187859 w 2641405"/>
              <a:gd name="connsiteY0" fmla="*/ 0 h 1278574"/>
              <a:gd name="connsiteX1" fmla="*/ 2637794 w 2641405"/>
              <a:gd name="connsiteY1" fmla="*/ 267615 h 1278574"/>
              <a:gd name="connsiteX2" fmla="*/ 1810327 w 2641405"/>
              <a:gd name="connsiteY2" fmla="*/ 1237368 h 1278574"/>
              <a:gd name="connsiteX3" fmla="*/ 0 w 2641405"/>
              <a:gd name="connsiteY3" fmla="*/ 849441 h 1278574"/>
              <a:gd name="connsiteX0" fmla="*/ 2187859 w 2644094"/>
              <a:gd name="connsiteY0" fmla="*/ 0 h 1278574"/>
              <a:gd name="connsiteX1" fmla="*/ 2637794 w 2644094"/>
              <a:gd name="connsiteY1" fmla="*/ 267615 h 1278574"/>
              <a:gd name="connsiteX2" fmla="*/ 1810327 w 2644094"/>
              <a:gd name="connsiteY2" fmla="*/ 1237368 h 1278574"/>
              <a:gd name="connsiteX3" fmla="*/ 0 w 2644094"/>
              <a:gd name="connsiteY3" fmla="*/ 849441 h 127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94" h="1278574">
                <a:moveTo>
                  <a:pt x="2187859" y="0"/>
                </a:moveTo>
                <a:cubicBezTo>
                  <a:pt x="2217114" y="11108"/>
                  <a:pt x="2592471" y="-11770"/>
                  <a:pt x="2637794" y="267615"/>
                </a:cubicBezTo>
                <a:cubicBezTo>
                  <a:pt x="2687347" y="573074"/>
                  <a:pt x="2447648" y="1019817"/>
                  <a:pt x="1810327" y="1237368"/>
                </a:cubicBezTo>
                <a:cubicBezTo>
                  <a:pt x="1414703" y="1360519"/>
                  <a:pt x="511849" y="1200807"/>
                  <a:pt x="0" y="849441"/>
                </a:cubicBezTo>
              </a:path>
            </a:pathLst>
          </a:cu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0239" y="5110890"/>
            <a:ext cx="2072439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200" b="1" smtClean="0"/>
              <a:t>Untersuchungsschwellen </a:t>
            </a:r>
            <a:br>
              <a:rPr lang="fr-CH" sz="1200" b="1" smtClean="0"/>
            </a:br>
            <a:r>
              <a:rPr lang="fr-CH" sz="1200" b="1" smtClean="0"/>
              <a:t>0.01 </a:t>
            </a:r>
            <a:r>
              <a:rPr lang="fr-CH" sz="1200" b="1"/>
              <a:t>mSv</a:t>
            </a:r>
            <a:endParaRPr lang="fr-CH" sz="1200" b="1" dirty="0"/>
          </a:p>
        </p:txBody>
      </p:sp>
      <p:sp>
        <p:nvSpPr>
          <p:cNvPr id="30" name="ZoneTexte 66"/>
          <p:cNvSpPr txBox="1"/>
          <p:nvPr/>
        </p:nvSpPr>
        <p:spPr>
          <a:xfrm>
            <a:off x="6216824" y="4306948"/>
            <a:ext cx="1244841" cy="276999"/>
          </a:xfrm>
          <a:prstGeom prst="rect">
            <a:avLst/>
          </a:prstGeom>
          <a:solidFill>
            <a:srgbClr val="FFF8E1">
              <a:alpha val="52941"/>
            </a:srgbClr>
          </a:solidFill>
          <a:ln w="3175"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 algn="ctr">
              <a:defRPr sz="1200" b="1"/>
            </a:lvl1pPr>
          </a:lstStyle>
          <a:p>
            <a:r>
              <a:rPr lang="fr-CH" smtClean="0"/>
              <a:t>Abgaben</a:t>
            </a:r>
            <a:r>
              <a:rPr lang="fr-CH"/>
              <a:t>: &lt; </a:t>
            </a:r>
            <a:r>
              <a:rPr lang="fr-CH" smtClean="0"/>
              <a:t>LL</a:t>
            </a:r>
            <a:endParaRPr lang="fr-CH" dirty="0"/>
          </a:p>
        </p:txBody>
      </p:sp>
      <p:sp>
        <p:nvSpPr>
          <p:cNvPr id="67" name="ZoneTexte 66"/>
          <p:cNvSpPr txBox="1"/>
          <p:nvPr/>
        </p:nvSpPr>
        <p:spPr>
          <a:xfrm>
            <a:off x="5684039" y="2309206"/>
            <a:ext cx="1923716" cy="461665"/>
          </a:xfrm>
          <a:prstGeom prst="rect">
            <a:avLst/>
          </a:prstGeom>
          <a:solidFill>
            <a:srgbClr val="FFF8E1">
              <a:alpha val="52941"/>
            </a:srgbClr>
          </a:solidFill>
          <a:ln w="3175"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 algn="ctr">
              <a:defRPr sz="1200" b="1"/>
            </a:lvl1pPr>
          </a:lstStyle>
          <a:p>
            <a:r>
              <a:rPr lang="fr-CH" smtClean="0"/>
              <a:t>Abgaben NORM</a:t>
            </a:r>
            <a:r>
              <a:rPr lang="fr-CH" dirty="0"/>
              <a:t>: &lt; </a:t>
            </a:r>
            <a:r>
              <a:rPr lang="fr-CH" err="1"/>
              <a:t>LLN</a:t>
            </a:r>
            <a:r>
              <a:rPr lang="fr-CH"/>
              <a:t> oder Zustimmung</a:t>
            </a:r>
            <a:endParaRPr lang="fr-CH" dirty="0"/>
          </a:p>
        </p:txBody>
      </p:sp>
      <p:cxnSp>
        <p:nvCxnSpPr>
          <p:cNvPr id="31" name="Connecteur droit avec flèche 74"/>
          <p:cNvCxnSpPr/>
          <p:nvPr/>
        </p:nvCxnSpPr>
        <p:spPr bwMode="auto">
          <a:xfrm>
            <a:off x="5879090" y="2317577"/>
            <a:ext cx="18931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66"/>
          <p:cNvSpPr txBox="1"/>
          <p:nvPr/>
        </p:nvSpPr>
        <p:spPr>
          <a:xfrm>
            <a:off x="6137622" y="3184056"/>
            <a:ext cx="1923716" cy="461665"/>
          </a:xfrm>
          <a:prstGeom prst="rect">
            <a:avLst/>
          </a:prstGeom>
          <a:solidFill>
            <a:srgbClr val="FFF8E1">
              <a:alpha val="52941"/>
            </a:srgbClr>
          </a:solidFill>
          <a:ln w="3175"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 algn="ctr">
              <a:defRPr sz="1200" b="1"/>
            </a:lvl1pPr>
          </a:lstStyle>
          <a:p>
            <a:r>
              <a:rPr lang="fr-CH" smtClean="0"/>
              <a:t>Bauprodukte: </a:t>
            </a:r>
            <a:r>
              <a:rPr lang="fr-CH"/>
              <a:t>&lt; </a:t>
            </a:r>
            <a:r>
              <a:rPr lang="fr-CH" i="1" smtClean="0"/>
              <a:t>I</a:t>
            </a:r>
            <a:r>
              <a:rPr lang="fr-CH" smtClean="0"/>
              <a:t> </a:t>
            </a:r>
          </a:p>
          <a:p>
            <a:r>
              <a:rPr lang="fr-CH" smtClean="0"/>
              <a:t>oder &lt; 1 mSv</a:t>
            </a:r>
            <a:endParaRPr lang="fr-CH" dirty="0"/>
          </a:p>
        </p:txBody>
      </p:sp>
      <p:cxnSp>
        <p:nvCxnSpPr>
          <p:cNvPr id="40" name="Connecteur droit avec flèche 74"/>
          <p:cNvCxnSpPr/>
          <p:nvPr/>
        </p:nvCxnSpPr>
        <p:spPr bwMode="auto">
          <a:xfrm>
            <a:off x="6332673" y="3192427"/>
            <a:ext cx="18931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80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9" y="1163379"/>
            <a:ext cx="6760000" cy="2460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8520" y="610731"/>
            <a:ext cx="7461250" cy="466345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sz="2800" kern="0" smtClean="0"/>
              <a:t>NORM</a:t>
            </a:r>
            <a:endParaRPr lang="de-CH" sz="1800" b="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96" y="3789038"/>
            <a:ext cx="6520000" cy="209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07" y="3789038"/>
            <a:ext cx="3380000" cy="3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761852"/>
            <a:ext cx="3886667" cy="32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094" y="3284825"/>
            <a:ext cx="1084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Art. 2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073" y="5297596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</a:t>
            </a:r>
          </a:p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Anhang 2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504840" y="2564904"/>
            <a:ext cx="6955592" cy="614431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11760" y="1849683"/>
            <a:ext cx="5112568" cy="532838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63888" y="2382521"/>
            <a:ext cx="2808312" cy="254391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707904" y="1556792"/>
            <a:ext cx="2520280" cy="254391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rganigramme : Décision 6"/>
          <p:cNvSpPr/>
          <p:nvPr/>
        </p:nvSpPr>
        <p:spPr bwMode="auto">
          <a:xfrm>
            <a:off x="477553" y="3654752"/>
            <a:ext cx="8201547" cy="1800200"/>
          </a:xfrm>
          <a:prstGeom prst="flowChartDecision">
            <a:avLst/>
          </a:prstGeom>
          <a:solidFill>
            <a:srgbClr val="0070C0">
              <a:alpha val="5098"/>
            </a:srgb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6765"/>
            <a:ext cx="7461250" cy="466345"/>
          </a:xfrm>
          <a:noFill/>
        </p:spPr>
        <p:txBody>
          <a:bodyPr/>
          <a:lstStyle/>
          <a:p>
            <a:pPr algn="ctr"/>
            <a:r>
              <a:rPr lang="de-CH" sz="2800" smtClean="0"/>
              <a:t>NORM</a:t>
            </a:r>
            <a:endParaRPr lang="de-CH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53" y="1187221"/>
            <a:ext cx="8201547" cy="2263062"/>
          </a:xfrm>
          <a:solidFill>
            <a:srgbClr val="0070C0">
              <a:alpha val="5490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/>
          <a:lstStyle/>
          <a:p>
            <a:pPr marL="0" indent="0" algn="ctr">
              <a:buNone/>
            </a:pPr>
            <a:r>
              <a:rPr lang="de-CH" sz="2000" b="1" dirty="0" smtClean="0">
                <a:solidFill>
                  <a:srgbClr val="0070C0"/>
                </a:solidFill>
              </a:rPr>
              <a:t>Betroffene </a:t>
            </a:r>
            <a:r>
              <a:rPr lang="de-CH" sz="2000" b="1" smtClean="0">
                <a:solidFill>
                  <a:srgbClr val="0070C0"/>
                </a:solidFill>
              </a:rPr>
              <a:t>Industriezweige sind:</a:t>
            </a:r>
            <a:endParaRPr lang="de-CH" sz="2000" b="1" dirty="0" smtClean="0">
              <a:solidFill>
                <a:srgbClr val="0070C0"/>
              </a:solidFill>
            </a:endParaRP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Grundwasserfilteranlagen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Erdgasproduktion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Gewinnung </a:t>
            </a:r>
            <a:r>
              <a:rPr lang="de-CH" sz="1500"/>
              <a:t>geothermischer Energie (Tiefengeothermie</a:t>
            </a:r>
            <a:r>
              <a:rPr lang="de-CH" sz="1500" smtClean="0"/>
              <a:t>)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Zirkon- </a:t>
            </a:r>
            <a:r>
              <a:rPr lang="de-CH" sz="1500"/>
              <a:t>und </a:t>
            </a:r>
            <a:r>
              <a:rPr lang="de-CH" sz="1500" smtClean="0"/>
              <a:t>Zirkonium-Industrie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Zementherstellung </a:t>
            </a:r>
            <a:r>
              <a:rPr lang="de-CH" sz="1500"/>
              <a:t>und Instandhaltung von </a:t>
            </a:r>
            <a:r>
              <a:rPr lang="de-CH" sz="1500" smtClean="0"/>
              <a:t>Klinkeröfen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Instandhaltung von </a:t>
            </a:r>
            <a:r>
              <a:rPr lang="de-CH" sz="1500"/>
              <a:t>hitzebeständigen Verkleidungen aus zirkon-haltigem </a:t>
            </a:r>
            <a:r>
              <a:rPr lang="de-CH" sz="1500" smtClean="0"/>
              <a:t>Material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Tunnelbau </a:t>
            </a:r>
            <a:r>
              <a:rPr lang="de-CH" sz="1500"/>
              <a:t>in Gesteinsformationen mit erhöhtem Uran- oder </a:t>
            </a:r>
            <a:r>
              <a:rPr lang="de-CH" sz="1500" smtClean="0"/>
              <a:t>Thoriumgehalt</a:t>
            </a:r>
            <a:endParaRPr lang="de-CH" sz="15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5801" y="3868484"/>
            <a:ext cx="7200800" cy="14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000" b="1" kern="0" dirty="0" smtClean="0">
                <a:solidFill>
                  <a:srgbClr val="0070C0"/>
                </a:solidFill>
              </a:rPr>
              <a:t>Betriebe ermitteln: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abgegebenes Material &gt; LLN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das Personal beruflich strahlenexponiert ist (</a:t>
            </a:r>
            <a:r>
              <a:rPr lang="de-CH" sz="1400" i="1" kern="0" dirty="0" smtClean="0"/>
              <a:t>E</a:t>
            </a:r>
            <a:r>
              <a:rPr lang="de-CH" sz="1400" kern="0" dirty="0" smtClean="0"/>
              <a:t> &gt; 1 mSv/Jahr)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der Umgang zu einer nicht vernachlässigbaren                                              Dosis für die Bevölkerung </a:t>
            </a:r>
            <a:r>
              <a:rPr lang="de-CH" sz="1400" kern="0" smtClean="0"/>
              <a:t>führen kann   </a:t>
            </a:r>
            <a:r>
              <a:rPr lang="de-CH" sz="1400" kern="0" smtClean="0">
                <a:solidFill>
                  <a:schemeClr val="bg1"/>
                </a:solidFill>
              </a:rPr>
              <a:t>.</a:t>
            </a:r>
            <a:endParaRPr lang="de-CH" sz="1400" i="1" kern="0" dirty="0" smtClean="0">
              <a:solidFill>
                <a:schemeClr val="bg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 bwMode="auto">
          <a:xfrm>
            <a:off x="4326298" y="3418647"/>
            <a:ext cx="504056" cy="2175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7664" y="5793453"/>
            <a:ext cx="6389256" cy="299843"/>
          </a:xfrm>
          <a:prstGeom prst="rect">
            <a:avLst/>
          </a:prstGeom>
          <a:solidFill>
            <a:srgbClr val="0070C0">
              <a:alpha val="5098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1800" b="1" kern="0" dirty="0" smtClean="0">
                <a:solidFill>
                  <a:srgbClr val="0070C0"/>
                </a:solidFill>
              </a:rPr>
              <a:t>falls b) oder c) zutrifft → Bewilligungspflicht (Art. 9)</a:t>
            </a:r>
            <a:endParaRPr lang="de-CH" sz="1800" kern="0" dirty="0" smtClean="0">
              <a:solidFill>
                <a:srgbClr val="0070C0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4313152" y="5539062"/>
            <a:ext cx="504056" cy="2175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53" y="1196752"/>
            <a:ext cx="1084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Art. 9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C:\Users\U80794~1\AppData\Local\Temp\SNAGHTML999a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" y="541168"/>
            <a:ext cx="4303352" cy="48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47844"/>
            <a:ext cx="7128792" cy="644525"/>
          </a:xfrm>
        </p:spPr>
        <p:txBody>
          <a:bodyPr/>
          <a:lstStyle/>
          <a:p>
            <a:pPr algn="ctr"/>
            <a:r>
              <a:rPr lang="de-CH" sz="2400" smtClean="0"/>
              <a:t>Rotary Kiln </a:t>
            </a:r>
            <a:br>
              <a:rPr lang="de-CH" sz="2400" smtClean="0"/>
            </a:br>
            <a:r>
              <a:rPr lang="de-CH" sz="2400" smtClean="0"/>
              <a:t>refractories demolition/construction</a:t>
            </a:r>
            <a:endParaRPr lang="de-CH" sz="24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931" y="1139824"/>
            <a:ext cx="3842240" cy="2435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6" y="1139824"/>
            <a:ext cx="4328524" cy="495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167"/>
          <a:stretch/>
        </p:blipFill>
        <p:spPr>
          <a:xfrm>
            <a:off x="4898931" y="3645024"/>
            <a:ext cx="3849533" cy="2448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0032" y="58772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000">
                <a:solidFill>
                  <a:schemeClr val="bg1"/>
                </a:solidFill>
                <a:latin typeface="Arial" panose="020B0604020202020204" pitchFamily="34" charset="0"/>
              </a:rPr>
              <a:t>EU-NORM III Symposium 2017 Teddington, UK | Christian Ahrens</a:t>
            </a:r>
            <a:endParaRPr lang="de-CH" sz="10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929299"/>
            <a:ext cx="6732240" cy="2729427"/>
          </a:xfrm>
          <a:prstGeom prst="rect">
            <a:avLst/>
          </a:prstGeom>
        </p:spPr>
      </p:pic>
      <p:pic>
        <p:nvPicPr>
          <p:cNvPr id="1028" name="Picture 4" descr="C:\Users\U80794~1\AppData\Local\Temp\SNAGHTML86148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631678"/>
            <a:ext cx="7416824" cy="9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 flipV="1">
            <a:off x="1360824" y="3179335"/>
            <a:ext cx="6955592" cy="270948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rganigramme : Décision 6"/>
          <p:cNvSpPr/>
          <p:nvPr/>
        </p:nvSpPr>
        <p:spPr bwMode="auto">
          <a:xfrm>
            <a:off x="477553" y="3654752"/>
            <a:ext cx="8201547" cy="1800200"/>
          </a:xfrm>
          <a:prstGeom prst="flowChartDecision">
            <a:avLst/>
          </a:prstGeom>
          <a:solidFill>
            <a:srgbClr val="0070C0">
              <a:alpha val="5098"/>
            </a:srgb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6765"/>
            <a:ext cx="7461250" cy="466345"/>
          </a:xfrm>
          <a:noFill/>
        </p:spPr>
        <p:txBody>
          <a:bodyPr/>
          <a:lstStyle/>
          <a:p>
            <a:pPr algn="ctr"/>
            <a:r>
              <a:rPr lang="de-CH" sz="2800" smtClean="0"/>
              <a:t>NORM</a:t>
            </a:r>
            <a:endParaRPr lang="de-CH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53" y="1187221"/>
            <a:ext cx="8201547" cy="2263062"/>
          </a:xfrm>
          <a:solidFill>
            <a:srgbClr val="0070C0">
              <a:alpha val="5490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/>
          <a:lstStyle/>
          <a:p>
            <a:pPr marL="0" indent="0" algn="ctr">
              <a:buNone/>
            </a:pPr>
            <a:r>
              <a:rPr lang="de-CH" sz="2000" b="1" dirty="0" smtClean="0">
                <a:solidFill>
                  <a:srgbClr val="0070C0"/>
                </a:solidFill>
              </a:rPr>
              <a:t>Betroffene </a:t>
            </a:r>
            <a:r>
              <a:rPr lang="de-CH" sz="2000" b="1" smtClean="0">
                <a:solidFill>
                  <a:srgbClr val="0070C0"/>
                </a:solidFill>
              </a:rPr>
              <a:t>Industriezweige sind:</a:t>
            </a:r>
            <a:endParaRPr lang="de-CH" sz="2000" b="1" dirty="0" smtClean="0">
              <a:solidFill>
                <a:srgbClr val="0070C0"/>
              </a:solidFill>
            </a:endParaRPr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Grundwasserfilteranlagen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Erdgasproduktion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Gewinnung </a:t>
            </a:r>
            <a:r>
              <a:rPr lang="de-CH" sz="1500"/>
              <a:t>geothermischer Energie (Tiefengeothermie</a:t>
            </a:r>
            <a:r>
              <a:rPr lang="de-CH" sz="1500" smtClean="0"/>
              <a:t>)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Zirkon- </a:t>
            </a:r>
            <a:r>
              <a:rPr lang="de-CH" sz="1500"/>
              <a:t>und </a:t>
            </a:r>
            <a:r>
              <a:rPr lang="de-CH" sz="1500" smtClean="0"/>
              <a:t>Zirkonium-Industrie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Zementherstellung </a:t>
            </a:r>
            <a:r>
              <a:rPr lang="de-CH" sz="1500"/>
              <a:t>und Instandhaltung von </a:t>
            </a:r>
            <a:r>
              <a:rPr lang="de-CH" sz="1500" smtClean="0"/>
              <a:t>Klinkeröfen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Instandhaltung von </a:t>
            </a:r>
            <a:r>
              <a:rPr lang="de-CH" sz="1500"/>
              <a:t>hitzebeständigen Verkleidungen aus zirkon-haltigem </a:t>
            </a:r>
            <a:r>
              <a:rPr lang="de-CH" sz="1500" smtClean="0"/>
              <a:t>Material</a:t>
            </a:r>
            <a:endParaRPr lang="de-CH" sz="1500"/>
          </a:p>
          <a:p>
            <a:pPr lvl="1" algn="ctr">
              <a:lnSpc>
                <a:spcPts val="1500"/>
              </a:lnSpc>
              <a:spcBef>
                <a:spcPts val="600"/>
              </a:spcBef>
            </a:pPr>
            <a:r>
              <a:rPr lang="de-CH" sz="1500" smtClean="0"/>
              <a:t>Tunnelbau </a:t>
            </a:r>
            <a:r>
              <a:rPr lang="de-CH" sz="1500"/>
              <a:t>in Gesteinsformationen mit erhöhtem Uran- oder </a:t>
            </a:r>
            <a:r>
              <a:rPr lang="de-CH" sz="1500" smtClean="0"/>
              <a:t>Thoriumgehalt</a:t>
            </a:r>
            <a:endParaRPr lang="de-CH" sz="15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5801" y="3868484"/>
            <a:ext cx="7200800" cy="14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000" b="1" kern="0" dirty="0" smtClean="0">
                <a:solidFill>
                  <a:srgbClr val="0070C0"/>
                </a:solidFill>
              </a:rPr>
              <a:t>Betriebe ermitteln: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abgegebenes Material &gt; LLN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das Personal beruflich strahlenexponiert ist (</a:t>
            </a:r>
            <a:r>
              <a:rPr lang="de-CH" sz="1400" i="1" kern="0" dirty="0" smtClean="0"/>
              <a:t>E</a:t>
            </a:r>
            <a:r>
              <a:rPr lang="de-CH" sz="1400" kern="0" dirty="0" smtClean="0"/>
              <a:t> &gt; 1 mSv/Jahr) </a:t>
            </a:r>
          </a:p>
          <a:p>
            <a:pPr marL="625475" lvl="1" indent="-168275" algn="ctr">
              <a:buClr>
                <a:srgbClr val="0070C0"/>
              </a:buClr>
              <a:buFont typeface="+mj-lt"/>
              <a:buAutoNum type="alphaLcParenR"/>
            </a:pPr>
            <a:r>
              <a:rPr lang="de-CH" sz="1400" kern="0" dirty="0" smtClean="0"/>
              <a:t> ob der Umgang zu einer nicht vernachlässigbaren                                              Dosis für die Bevölkerung </a:t>
            </a:r>
            <a:r>
              <a:rPr lang="de-CH" sz="1400" kern="0" smtClean="0"/>
              <a:t>führen kann   </a:t>
            </a:r>
            <a:r>
              <a:rPr lang="de-CH" sz="1400" kern="0" smtClean="0">
                <a:solidFill>
                  <a:schemeClr val="bg1"/>
                </a:solidFill>
              </a:rPr>
              <a:t>.</a:t>
            </a:r>
            <a:endParaRPr lang="de-CH" sz="1400" i="1" kern="0" dirty="0" smtClean="0">
              <a:solidFill>
                <a:schemeClr val="bg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 bwMode="auto">
          <a:xfrm>
            <a:off x="4326298" y="3450282"/>
            <a:ext cx="504056" cy="18592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7664" y="5793453"/>
            <a:ext cx="6389256" cy="299843"/>
          </a:xfrm>
          <a:prstGeom prst="rect">
            <a:avLst/>
          </a:prstGeom>
          <a:solidFill>
            <a:srgbClr val="0070C0">
              <a:alpha val="5098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1800" b="1" kern="0" dirty="0" smtClean="0">
                <a:solidFill>
                  <a:srgbClr val="0070C0"/>
                </a:solidFill>
              </a:rPr>
              <a:t>falls b) oder c) zutrifft → Bewilligungspflicht (Art. 9)</a:t>
            </a:r>
            <a:endParaRPr lang="de-CH" sz="1800" kern="0" dirty="0" smtClean="0">
              <a:solidFill>
                <a:srgbClr val="0070C0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4313152" y="5539062"/>
            <a:ext cx="504056" cy="2175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53" y="1196752"/>
            <a:ext cx="1084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StSV Art. 9</a:t>
            </a:r>
            <a:endParaRPr lang="de-CH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48" y="1556792"/>
            <a:ext cx="7461250" cy="64452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5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 flipV="1">
            <a:off x="1208820" y="4183714"/>
            <a:ext cx="2283060" cy="270948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flipV="1">
            <a:off x="1201920" y="3912766"/>
            <a:ext cx="3802128" cy="270948"/>
          </a:xfrm>
          <a:prstGeom prst="roundRect">
            <a:avLst/>
          </a:prstGeom>
          <a:solidFill>
            <a:srgbClr val="FCFE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3"/>
            <a:ext cx="8964488" cy="1220688"/>
          </a:xfrm>
        </p:spPr>
        <p:txBody>
          <a:bodyPr/>
          <a:lstStyle/>
          <a:p>
            <a:r>
              <a:rPr lang="fr-CH" sz="2800"/>
              <a:t>Concept </a:t>
            </a:r>
            <a:r>
              <a:rPr lang="fr-CH" sz="2800"/>
              <a:t>d’application </a:t>
            </a:r>
            <a:r>
              <a:rPr lang="fr-CH" smtClean="0"/>
              <a:t/>
            </a:r>
            <a:br>
              <a:rPr lang="fr-CH" smtClean="0"/>
            </a:br>
            <a:r>
              <a:rPr lang="fr-CH" sz="1800" smtClean="0"/>
              <a:t>de </a:t>
            </a:r>
            <a:r>
              <a:rPr lang="fr-CH" sz="1800"/>
              <a:t>la nouvelle ordonnance sur la radioprotection dans le domaine </a:t>
            </a:r>
            <a:r>
              <a:rPr lang="fr-CH" sz="1800"/>
              <a:t>des </a:t>
            </a:r>
            <a:r>
              <a:rPr lang="fr-CH" sz="1800" smtClean="0"/>
              <a:t>NORM</a:t>
            </a:r>
            <a:r>
              <a:rPr lang="de-CH"/>
              <a:t/>
            </a:r>
            <a:br>
              <a:rPr lang="de-CH"/>
            </a:br>
            <a:r>
              <a:rPr lang="fr-CH"/>
              <a:t> </a:t>
            </a:r>
            <a:endParaRPr lang="de-CH"/>
          </a:p>
        </p:txBody>
      </p:sp>
      <p:sp>
        <p:nvSpPr>
          <p:cNvPr id="4" name="TextBox 3"/>
          <p:cNvSpPr txBox="1"/>
          <p:nvPr/>
        </p:nvSpPr>
        <p:spPr>
          <a:xfrm>
            <a:off x="179512" y="177146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2000" b="1" smtClean="0">
                <a:latin typeface="+mn-lt"/>
              </a:rPr>
              <a:t>Introduction</a:t>
            </a:r>
            <a:endParaRPr lang="de-CH" sz="200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518" y="2221423"/>
            <a:ext cx="733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>
                <a:latin typeface="+mn-lt"/>
                <a:ea typeface="Times New Roman" panose="02020603050405020304" pitchFamily="18" charset="0"/>
              </a:rPr>
              <a:t>Exigences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de </a:t>
            </a:r>
            <a:r>
              <a:rPr lang="fr-CH" sz="1800" smtClean="0">
                <a:latin typeface="+mn-lt"/>
                <a:ea typeface="Times New Roman" panose="02020603050405020304" pitchFamily="18" charset="0"/>
              </a:rPr>
              <a:t>l’ORaP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smtClean="0">
                <a:latin typeface="+mn-lt"/>
                <a:ea typeface="Times New Roman" panose="02020603050405020304" pitchFamily="18" charset="0"/>
              </a:rPr>
              <a:t>Principes : </a:t>
            </a:r>
            <a:r>
              <a:rPr lang="fr-CH" sz="1600" i="1">
                <a:latin typeface="+mn-lt"/>
                <a:ea typeface="Times New Roman" panose="02020603050405020304" pitchFamily="18" charset="0"/>
              </a:rPr>
              <a:t>Approche </a:t>
            </a:r>
            <a:r>
              <a:rPr lang="fr-CH" sz="1600" i="1">
                <a:latin typeface="+mn-lt"/>
                <a:ea typeface="Times New Roman" panose="02020603050405020304" pitchFamily="18" charset="0"/>
              </a:rPr>
              <a:t>graduée</a:t>
            </a:r>
            <a:r>
              <a:rPr lang="de-CH" sz="1600" i="1">
                <a:latin typeface="+mn-lt"/>
                <a:ea typeface="Times New Roman" panose="02020603050405020304" pitchFamily="18" charset="0"/>
              </a:rPr>
              <a:t>, </a:t>
            </a:r>
            <a:r>
              <a:rPr lang="fr-CH" sz="1600" i="1">
                <a:latin typeface="+mn-lt"/>
                <a:ea typeface="Times New Roman" panose="02020603050405020304" pitchFamily="18" charset="0"/>
              </a:rPr>
              <a:t>justification </a:t>
            </a:r>
            <a:r>
              <a:rPr lang="fr-CH" sz="1600" i="1">
                <a:latin typeface="+mn-lt"/>
                <a:ea typeface="Times New Roman" panose="02020603050405020304" pitchFamily="18" charset="0"/>
              </a:rPr>
              <a:t>et </a:t>
            </a:r>
            <a:r>
              <a:rPr lang="fr-CH" sz="1600" i="1" smtClean="0">
                <a:latin typeface="+mn-lt"/>
                <a:ea typeface="Times New Roman" panose="02020603050405020304" pitchFamily="18" charset="0"/>
              </a:rPr>
              <a:t>optimisation</a:t>
            </a:r>
            <a:endParaRPr lang="de-CH" sz="1600" i="1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3152687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000" b="1">
                <a:latin typeface="+mn-lt"/>
                <a:ea typeface="Times New Roman" panose="02020603050405020304" pitchFamily="18" charset="0"/>
              </a:rPr>
              <a:t>Stratégie </a:t>
            </a:r>
            <a:endParaRPr lang="de-CH" sz="200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518" y="3577705"/>
            <a:ext cx="7306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>
                <a:latin typeface="+mn-lt"/>
              </a:rPr>
              <a:t>recensement des pratiques impliquant des NORM </a:t>
            </a:r>
            <a:endParaRPr lang="de-CH" sz="18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smtClean="0">
                <a:latin typeface="+mn-lt"/>
                <a:ea typeface="Times New Roman" panose="02020603050405020304" pitchFamily="18" charset="0"/>
              </a:rPr>
              <a:t>caractérisation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des types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de </a:t>
            </a:r>
            <a:r>
              <a:rPr lang="fr-CH" sz="1800" smtClean="0">
                <a:latin typeface="+mn-lt"/>
                <a:ea typeface="Times New Roman" panose="02020603050405020304" pitchFamily="18" charset="0"/>
              </a:rPr>
              <a:t>pratique; «</a:t>
            </a:r>
            <a:r>
              <a:rPr lang="fr-CH" sz="1800" smtClean="0">
                <a:latin typeface="+mn-lt"/>
              </a:rPr>
              <a:t>entreprise représentative»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>
                <a:latin typeface="+mn-lt"/>
              </a:rPr>
              <a:t>gestion réglementaire pour chaque type d’entreprise</a:t>
            </a:r>
            <a:r>
              <a:rPr lang="fr-CH" sz="1800" smtClean="0">
                <a:latin typeface="+mn-lt"/>
              </a:rPr>
              <a:t> </a:t>
            </a:r>
            <a:r>
              <a:rPr lang="fr-CH" sz="1800" smtClean="0">
                <a:latin typeface="+mn-lt"/>
                <a:ea typeface="Times New Roman" panose="02020603050405020304" pitchFamily="18" charset="0"/>
              </a:rPr>
              <a:t> </a:t>
            </a:r>
            <a:endParaRPr lang="de-CH" sz="180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518" y="5112964"/>
            <a:ext cx="763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>
                <a:latin typeface="+mn-lt"/>
                <a:ea typeface="Times New Roman" panose="02020603050405020304" pitchFamily="18" charset="0"/>
              </a:rPr>
              <a:t>contact avec la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branche concernée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et </a:t>
            </a:r>
            <a:r>
              <a:rPr lang="fr-CH" sz="1800" smtClean="0">
                <a:latin typeface="+mn-lt"/>
                <a:ea typeface="Times New Roman" panose="02020603050405020304" pitchFamily="18" charset="0"/>
              </a:rPr>
              <a:t>caractérisation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des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pratiques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>
                <a:latin typeface="+mn-lt"/>
                <a:ea typeface="Times New Roman" panose="02020603050405020304" pitchFamily="18" charset="0"/>
              </a:rPr>
              <a:t>information de toutes les entreprises sur les 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exigences</a:t>
            </a:r>
            <a:r>
              <a:rPr lang="fr-CH" sz="1800">
                <a:latin typeface="+mn-lt"/>
                <a:ea typeface="Times New Roman" panose="02020603050405020304" pitchFamily="18" charset="0"/>
              </a:rPr>
              <a:t> </a:t>
            </a:r>
            <a:endParaRPr lang="de-CH" sz="180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4648083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000" b="1">
                <a:latin typeface="+mn-lt"/>
                <a:ea typeface="Times New Roman" panose="02020603050405020304" pitchFamily="18" charset="0"/>
              </a:rPr>
              <a:t>Mise en route </a:t>
            </a:r>
            <a:endParaRPr lang="de-CH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4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1547664" y="40285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Typenbewilligung</a:t>
            </a:r>
          </a:p>
          <a:p>
            <a:pPr algn="ctr"/>
            <a:r>
              <a:rPr lang="de-CH" sz="900" smtClean="0"/>
              <a:t>(+falls erforderlich Zustimmung</a:t>
            </a:r>
            <a:r>
              <a:rPr lang="de-CH" sz="900"/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387648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4328" y="2905876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4123" y="2135238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3564" y="131922"/>
            <a:ext cx="335854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835578" y="2860672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approche gradué</a:t>
            </a:r>
            <a:endParaRPr lang="de-CH" sz="120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849" y="5957545"/>
            <a:ext cx="848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aseline="30000" smtClean="0">
                <a:latin typeface="+mn-lt"/>
              </a:rPr>
              <a:t>1</a:t>
            </a:r>
            <a:r>
              <a:rPr lang="de-CH" sz="9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900" baseline="30000" smtClean="0">
                <a:latin typeface="+mn-lt"/>
              </a:rPr>
              <a:t>2</a:t>
            </a:r>
            <a:r>
              <a:rPr lang="de-CH" sz="900" smtClean="0">
                <a:latin typeface="+mn-lt"/>
              </a:rPr>
              <a:t> Für Bauprodukte gilt separate Regelung.</a:t>
            </a:r>
          </a:p>
          <a:p>
            <a:r>
              <a:rPr lang="de-CH" sz="900" baseline="30000" smtClean="0">
                <a:latin typeface="+mn-lt"/>
              </a:rPr>
              <a:t>3</a:t>
            </a:r>
            <a:r>
              <a:rPr lang="de-CH" sz="9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900">
                <a:latin typeface="+mn-lt"/>
              </a:rPr>
              <a:t>); sowie auf </a:t>
            </a:r>
            <a:r>
              <a:rPr lang="de-CH" sz="900" smtClean="0">
                <a:latin typeface="+mn-lt"/>
              </a:rPr>
              <a:t>Feldern verteilte </a:t>
            </a:r>
            <a:r>
              <a:rPr lang="de-CH" sz="900">
                <a:latin typeface="+mn-lt"/>
              </a:rPr>
              <a:t>Dünger (K-40&gt;LLN, </a:t>
            </a:r>
            <a:r>
              <a:rPr lang="de-CH" sz="900" smtClean="0">
                <a:latin typeface="+mn-lt"/>
              </a:rPr>
              <a:t>starke </a:t>
            </a:r>
            <a:r>
              <a:rPr lang="de-CH" sz="900">
                <a:latin typeface="+mn-lt"/>
              </a:rPr>
              <a:t>Verdünnung</a:t>
            </a:r>
            <a:r>
              <a:rPr lang="de-CH" sz="900" smtClean="0">
                <a:latin typeface="+mn-lt"/>
              </a:rPr>
              <a:t>)</a:t>
            </a:r>
            <a:endParaRPr lang="de-CH" sz="900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831027" y="678633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556416" y="673910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cxnSp>
        <p:nvCxnSpPr>
          <p:cNvPr id="61" name="Straight Arrow Connector 60"/>
          <p:cNvCxnSpPr>
            <a:stCxn id="165" idx="3"/>
            <a:endCxn id="7" idx="1"/>
          </p:cNvCxnSpPr>
          <p:nvPr/>
        </p:nvCxnSpPr>
        <p:spPr>
          <a:xfrm>
            <a:off x="4940642" y="3796832"/>
            <a:ext cx="1029113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96208" y="360373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690" y="217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Eintritt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38562" y="4040141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sp>
        <p:nvSpPr>
          <p:cNvPr id="79" name="Right Arrow 78"/>
          <p:cNvSpPr/>
          <p:nvPr/>
        </p:nvSpPr>
        <p:spPr>
          <a:xfrm rot="10800000">
            <a:off x="1547664" y="406802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2036" y="492446"/>
            <a:ext cx="3824783" cy="18466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3" name="TextBox 2"/>
          <p:cNvSpPr txBox="1"/>
          <p:nvPr/>
        </p:nvSpPr>
        <p:spPr>
          <a:xfrm>
            <a:off x="1635807" y="436344"/>
            <a:ext cx="173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>
                <a:latin typeface="+mn-lt"/>
              </a:rPr>
              <a:t>erweiterte Liste BAG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35807" y="76111"/>
            <a:ext cx="2512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smtClean="0">
                <a:latin typeface="+mn-lt"/>
              </a:rPr>
              <a:t>Betroffene Industrien nach Art.168</a:t>
            </a:r>
            <a:endParaRPr lang="de-CH" sz="1200">
              <a:latin typeface="+mn-lt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4874080" y="37651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84" name="Right Arrow 83"/>
          <p:cNvSpPr/>
          <p:nvPr/>
        </p:nvSpPr>
        <p:spPr>
          <a:xfrm>
            <a:off x="5434243" y="404207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89801" y="3565639"/>
            <a:ext cx="1801648" cy="468000"/>
            <a:chOff x="5598972" y="5079754"/>
            <a:chExt cx="1801648" cy="468000"/>
          </a:xfrm>
        </p:grpSpPr>
        <p:sp>
          <p:nvSpPr>
            <p:cNvPr id="7" name="Rounded Rectangle 6"/>
            <p:cNvSpPr/>
            <p:nvPr/>
          </p:nvSpPr>
          <p:spPr>
            <a:xfrm>
              <a:off x="5678926" y="5079754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98972" y="5099051"/>
              <a:ext cx="180164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>
                  <a:solidFill>
                    <a:schemeClr val="lt1"/>
                  </a:solidFill>
                  <a:latin typeface="+mn-lt"/>
                </a:rPr>
                <a:t>Zustimmung BAG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/>
              </a:r>
              <a:br>
                <a:rPr lang="de-CH" sz="1050" smtClean="0">
                  <a:solidFill>
                    <a:schemeClr val="lt1"/>
                  </a:solidFill>
                  <a:latin typeface="+mn-lt"/>
                </a:rPr>
              </a:br>
              <a:r>
                <a:rPr lang="de-CH" sz="800" smtClean="0">
                  <a:solidFill>
                    <a:schemeClr val="lt1"/>
                  </a:solidFill>
                  <a:latin typeface="+mn-lt"/>
                </a:rPr>
                <a:t>zu Deponierung/Verbrennung</a:t>
              </a:r>
              <a:endParaRPr lang="de-CH" sz="105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6206554" y="15976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fr-CH" sz="1400"/>
              <a:t>gestion réglementaire </a:t>
            </a:r>
            <a:r>
              <a:rPr lang="de-CH" sz="1400" smtClean="0">
                <a:solidFill>
                  <a:schemeClr val="tx1"/>
                </a:solidFill>
              </a:rPr>
              <a:t>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 smtClean="0">
                <a:solidFill>
                  <a:srgbClr val="0070C0"/>
                </a:solidFill>
              </a:rPr>
              <a:t>Zustimmung ohne Bewilligung</a:t>
            </a:r>
            <a:endParaRPr lang="de-CH" sz="1400">
              <a:solidFill>
                <a:srgbClr val="0070C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89801" y="1484784"/>
            <a:ext cx="1801648" cy="816254"/>
            <a:chOff x="5640610" y="5633568"/>
            <a:chExt cx="1801648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696491" y="56335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0610" y="5678183"/>
              <a:ext cx="1801648" cy="4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(+falls erforderlich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Typenbewilligung 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und/oder </a:t>
              </a:r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Zustimmung</a:t>
              </a:r>
              <a:r>
                <a:rPr lang="de-CH" sz="900" smtClean="0">
                  <a:solidFill>
                    <a:schemeClr val="lt1"/>
                  </a:solidFill>
                  <a:latin typeface="+mn-lt"/>
                </a:rPr>
                <a:t>)</a:t>
              </a:r>
              <a:endParaRPr lang="de-CH" sz="9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090829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 flipH="1">
            <a:off x="3607237" y="1181100"/>
            <a:ext cx="0" cy="5507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260055" y="1661086"/>
            <a:ext cx="855329" cy="2487599"/>
            <a:chOff x="3260055" y="1661086"/>
            <a:chExt cx="855329" cy="2487599"/>
          </a:xfrm>
        </p:grpSpPr>
        <p:sp>
          <p:nvSpPr>
            <p:cNvPr id="172" name="TextBox 171"/>
            <p:cNvSpPr txBox="1"/>
            <p:nvPr/>
          </p:nvSpPr>
          <p:spPr>
            <a:xfrm>
              <a:off x="3813304" y="3575333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813304" y="259436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813304" y="166108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60055" y="391785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0055" y="294890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60055" y="1989591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9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 bwMode="auto">
          <a:xfrm>
            <a:off x="1100396" y="5005176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1100396" y="2511182"/>
            <a:ext cx="7055906" cy="61558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1100396" y="3122175"/>
            <a:ext cx="7055906" cy="18830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00396" y="1320693"/>
            <a:ext cx="7055906" cy="1172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1547664" y="40285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6" name="Rounded Rectangle 5"/>
          <p:cNvSpPr/>
          <p:nvPr/>
        </p:nvSpPr>
        <p:spPr>
          <a:xfrm>
            <a:off x="5965299" y="2600960"/>
            <a:ext cx="1650653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smtClean="0"/>
              <a:t>Typenbewilligung</a:t>
            </a:r>
          </a:p>
          <a:p>
            <a:pPr algn="ctr"/>
            <a:endParaRPr lang="de-CH" sz="300"/>
          </a:p>
        </p:txBody>
      </p:sp>
      <p:sp>
        <p:nvSpPr>
          <p:cNvPr id="30" name="Rounded Rectangle 29"/>
          <p:cNvSpPr/>
          <p:nvPr/>
        </p:nvSpPr>
        <p:spPr>
          <a:xfrm>
            <a:off x="5965298" y="4362877"/>
            <a:ext cx="1650654" cy="46800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Information BAG/SUVA </a:t>
            </a:r>
            <a:r>
              <a:rPr lang="de-CH" sz="1050">
                <a:sym typeface="Wingdings" panose="05000000000000000000" pitchFamily="2" charset="2"/>
              </a:rPr>
              <a:t> Betrieb</a:t>
            </a:r>
            <a:endParaRPr lang="de-CH" sz="1050"/>
          </a:p>
        </p:txBody>
      </p:sp>
      <p:cxnSp>
        <p:nvCxnSpPr>
          <p:cNvPr id="33" name="Elbow Connector 32"/>
          <p:cNvCxnSpPr>
            <a:stCxn id="165" idx="2"/>
            <a:endCxn id="30" idx="1"/>
          </p:cNvCxnSpPr>
          <p:nvPr/>
        </p:nvCxnSpPr>
        <p:spPr>
          <a:xfrm rot="16200000" flipH="1">
            <a:off x="5009654" y="3641232"/>
            <a:ext cx="639017" cy="1272272"/>
          </a:xfrm>
          <a:prstGeom prst="bentConnector2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5409" y="527388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9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168/3</a:t>
            </a:r>
            <a:endParaRPr lang="de-CH" sz="9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76616" y="2887936"/>
            <a:ext cx="4892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8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endParaRPr lang="de-CH" sz="8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3564" y="131922"/>
            <a:ext cx="335854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45" name="TextBox 44"/>
          <p:cNvSpPr txBox="1"/>
          <p:nvPr/>
        </p:nvSpPr>
        <p:spPr>
          <a:xfrm>
            <a:off x="632849" y="5957545"/>
            <a:ext cx="848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aseline="30000" smtClean="0">
                <a:latin typeface="+mn-lt"/>
              </a:rPr>
              <a:t>1</a:t>
            </a:r>
            <a:r>
              <a:rPr lang="de-CH" sz="900" smtClean="0">
                <a:latin typeface="+mn-lt"/>
              </a:rPr>
              <a:t> Von BAG als nicht zu vernachlässigende Dosis erachtet; entspricht z.B. Dosisrichtwert TDBV oder 1/10 Referenzwert.</a:t>
            </a:r>
          </a:p>
          <a:p>
            <a:r>
              <a:rPr lang="de-CH" sz="900" baseline="30000" smtClean="0">
                <a:latin typeface="+mn-lt"/>
              </a:rPr>
              <a:t>2</a:t>
            </a:r>
            <a:r>
              <a:rPr lang="de-CH" sz="900" smtClean="0">
                <a:latin typeface="+mn-lt"/>
              </a:rPr>
              <a:t> Für Bauprodukte gilt separate Regelung.</a:t>
            </a:r>
          </a:p>
          <a:p>
            <a:r>
              <a:rPr lang="de-CH" sz="900" baseline="30000" smtClean="0">
                <a:latin typeface="+mn-lt"/>
              </a:rPr>
              <a:t>3</a:t>
            </a:r>
            <a:r>
              <a:rPr lang="de-CH" sz="900" smtClean="0">
                <a:latin typeface="+mn-lt"/>
              </a:rPr>
              <a:t> Generische Zustimmung für bestimmten Abgaben an die Umwelt, welche aus Sicht des Strahlenschutzes unbedenklich sind (kleinen Mengen und/oder ihärente Verdünnung). Vorgesehen z.B. für Luftfilter (Pb-210&gt;LLN, kleine Mengen</a:t>
            </a:r>
            <a:r>
              <a:rPr lang="de-CH" sz="900">
                <a:latin typeface="+mn-lt"/>
              </a:rPr>
              <a:t>); sowie auf </a:t>
            </a:r>
            <a:r>
              <a:rPr lang="de-CH" sz="900" smtClean="0">
                <a:latin typeface="+mn-lt"/>
              </a:rPr>
              <a:t>Feldern verteilte </a:t>
            </a:r>
            <a:r>
              <a:rPr lang="de-CH" sz="900">
                <a:latin typeface="+mn-lt"/>
              </a:rPr>
              <a:t>Dünger (K-40&gt;LLN, </a:t>
            </a:r>
            <a:r>
              <a:rPr lang="de-CH" sz="900" smtClean="0">
                <a:latin typeface="+mn-lt"/>
              </a:rPr>
              <a:t>starke </a:t>
            </a:r>
            <a:r>
              <a:rPr lang="de-CH" sz="900">
                <a:latin typeface="+mn-lt"/>
              </a:rPr>
              <a:t>Verdünnung</a:t>
            </a:r>
            <a:r>
              <a:rPr lang="de-CH" sz="900" smtClean="0">
                <a:latin typeface="+mn-lt"/>
              </a:rPr>
              <a:t>)</a:t>
            </a:r>
            <a:endParaRPr lang="de-CH" sz="900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3831027" y="678633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1556416" y="673910"/>
            <a:ext cx="1800000" cy="481263"/>
          </a:xfrm>
          <a:custGeom>
            <a:avLst/>
            <a:gdLst>
              <a:gd name="connsiteX0" fmla="*/ 0 w 1768642"/>
              <a:gd name="connsiteY0" fmla="*/ 0 h 481263"/>
              <a:gd name="connsiteX1" fmla="*/ 0 w 1768642"/>
              <a:gd name="connsiteY1" fmla="*/ 120316 h 481263"/>
              <a:gd name="connsiteX2" fmla="*/ 1768642 w 1768642"/>
              <a:gd name="connsiteY2" fmla="*/ 336884 h 481263"/>
              <a:gd name="connsiteX3" fmla="*/ 1768642 w 1768642"/>
              <a:gd name="connsiteY3" fmla="*/ 481263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642" h="481263">
                <a:moveTo>
                  <a:pt x="0" y="0"/>
                </a:moveTo>
                <a:lnTo>
                  <a:pt x="0" y="120316"/>
                </a:lnTo>
                <a:lnTo>
                  <a:pt x="1768642" y="336884"/>
                </a:lnTo>
                <a:lnTo>
                  <a:pt x="1768642" y="4812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2" name="Group 131"/>
          <p:cNvGrpSpPr/>
          <p:nvPr/>
        </p:nvGrpSpPr>
        <p:grpSpPr>
          <a:xfrm>
            <a:off x="1043608" y="1397024"/>
            <a:ext cx="2133918" cy="422500"/>
            <a:chOff x="1043608" y="1564246"/>
            <a:chExt cx="2133918" cy="422500"/>
          </a:xfrm>
        </p:grpSpPr>
        <p:sp>
          <p:nvSpPr>
            <p:cNvPr id="40" name="Rectangle 39"/>
            <p:cNvSpPr/>
            <p:nvPr/>
          </p:nvSpPr>
          <p:spPr>
            <a:xfrm>
              <a:off x="1043608" y="1755914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43608" y="1564246"/>
              <a:ext cx="21339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Bevölkerung &gt;</a:t>
              </a:r>
              <a:r>
                <a:rPr lang="de-CH" sz="1200">
                  <a:solidFill>
                    <a:srgbClr val="FF0000"/>
                  </a:solidFill>
                  <a:latin typeface="Arial" panose="020B0604020202020204" pitchFamily="34" charset="0"/>
                </a:rPr>
                <a:t>0.1 </a:t>
              </a:r>
              <a:r>
                <a:rPr lang="de-CH" sz="12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mSv/a</a:t>
              </a:r>
              <a:r>
                <a:rPr lang="de-CH" sz="1200" baseline="30000" smtClean="0">
                  <a:latin typeface="Arial" panose="020B0604020202020204" pitchFamily="34" charset="0"/>
                </a:rPr>
                <a:t>1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1962852"/>
            <a:ext cx="2016899" cy="414609"/>
            <a:chOff x="1043608" y="1962819"/>
            <a:chExt cx="2016899" cy="414609"/>
          </a:xfrm>
        </p:grpSpPr>
        <p:sp>
          <p:nvSpPr>
            <p:cNvPr id="41" name="Rectangle 40"/>
            <p:cNvSpPr/>
            <p:nvPr/>
          </p:nvSpPr>
          <p:spPr>
            <a:xfrm>
              <a:off x="1043608" y="214659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43608" y="1962819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Arbeitnehmer &gt;1 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mSv/a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?  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171436" y="2564904"/>
            <a:ext cx="1425390" cy="420713"/>
            <a:chOff x="1043608" y="2335365"/>
            <a:chExt cx="1425390" cy="420713"/>
          </a:xfrm>
        </p:grpSpPr>
        <p:sp>
          <p:nvSpPr>
            <p:cNvPr id="42" name="Rectangle 41"/>
            <p:cNvSpPr/>
            <p:nvPr/>
          </p:nvSpPr>
          <p:spPr>
            <a:xfrm>
              <a:off x="1043608" y="2525246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3608" y="2335365"/>
              <a:ext cx="1425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Produkte</a:t>
              </a:r>
              <a:r>
                <a:rPr lang="de-CH" sz="1200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de-CH" sz="12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&gt;LLN ?</a:t>
              </a:r>
              <a:endParaRPr lang="de-CH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181115" y="3601510"/>
            <a:ext cx="1194558" cy="401439"/>
            <a:chOff x="1043608" y="2740560"/>
            <a:chExt cx="1194558" cy="401439"/>
          </a:xfrm>
        </p:grpSpPr>
        <p:sp>
          <p:nvSpPr>
            <p:cNvPr id="43" name="Rectangle 42"/>
            <p:cNvSpPr/>
            <p:nvPr/>
          </p:nvSpPr>
          <p:spPr>
            <a:xfrm>
              <a:off x="1043608" y="291116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Art. 168/2a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3608" y="2740560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de-CH" sz="1200">
                  <a:solidFill>
                    <a:srgbClr val="000000"/>
                  </a:solidFill>
                  <a:latin typeface="Arial" panose="020B0604020202020204" pitchFamily="34" charset="0"/>
                </a:rPr>
                <a:t>Abfälle &gt;LLN ?</a:t>
              </a:r>
              <a:endParaRPr lang="de-CH" sz="11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702148" y="5163248"/>
            <a:ext cx="1810177" cy="269490"/>
          </a:xfrm>
          <a:prstGeom prst="roundRect">
            <a:avLst>
              <a:gd name="adj" fmla="val 35311"/>
            </a:avLst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/>
              <a:t>Meldung Betrieb </a:t>
            </a:r>
            <a:r>
              <a:rPr lang="de-CH" sz="1050">
                <a:sym typeface="Wingdings" panose="05000000000000000000" pitchFamily="2" charset="2"/>
              </a:rPr>
              <a:t> BAG</a:t>
            </a:r>
            <a:endParaRPr lang="de-CH" sz="1050"/>
          </a:p>
        </p:txBody>
      </p:sp>
      <p:sp>
        <p:nvSpPr>
          <p:cNvPr id="66" name="TextBox 65"/>
          <p:cNvSpPr txBox="1"/>
          <p:nvPr/>
        </p:nvSpPr>
        <p:spPr>
          <a:xfrm>
            <a:off x="4896208" y="360373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smtClean="0">
                <a:latin typeface="+mn-lt"/>
              </a:rPr>
              <a:t>nein</a:t>
            </a:r>
            <a:endParaRPr lang="de-CH" sz="900"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28395" y="1320693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396" y="249289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15616" y="5005177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396" y="3119870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-92168" y="311048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smtClean="0">
                <a:latin typeface="+mn-lt"/>
              </a:rPr>
              <a:t>Kriterien </a:t>
            </a:r>
            <a:endParaRPr lang="de-CH" sz="120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690" y="217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>
                <a:latin typeface="+mn-lt"/>
              </a:rPr>
              <a:t>Eintritt</a:t>
            </a:r>
            <a:endParaRPr lang="de-CH" sz="120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38562" y="4040141"/>
            <a:ext cx="30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smtClean="0">
                <a:latin typeface="+mn-lt"/>
              </a:rPr>
              <a:t>ja</a:t>
            </a:r>
            <a:endParaRPr lang="de-CH" sz="900">
              <a:latin typeface="+mn-lt"/>
            </a:endParaRPr>
          </a:p>
        </p:txBody>
      </p:sp>
      <p:sp>
        <p:nvSpPr>
          <p:cNvPr id="79" name="Right Arrow 78"/>
          <p:cNvSpPr/>
          <p:nvPr/>
        </p:nvSpPr>
        <p:spPr>
          <a:xfrm rot="10800000">
            <a:off x="1547664" y="406802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2036" y="492446"/>
            <a:ext cx="3824783" cy="18466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3" name="TextBox 2"/>
          <p:cNvSpPr txBox="1"/>
          <p:nvPr/>
        </p:nvSpPr>
        <p:spPr>
          <a:xfrm>
            <a:off x="1635807" y="436344"/>
            <a:ext cx="173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>
                <a:latin typeface="+mn-lt"/>
              </a:rPr>
              <a:t>erweiterte Liste BAG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35807" y="76111"/>
            <a:ext cx="2512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smtClean="0">
                <a:latin typeface="+mn-lt"/>
              </a:rPr>
              <a:t>Betroffene Industrien nach Art.168</a:t>
            </a:r>
            <a:endParaRPr lang="de-CH" sz="1200">
              <a:latin typeface="+mn-lt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4874080" y="37651"/>
            <a:ext cx="187460" cy="366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sz="600"/>
          </a:p>
        </p:txBody>
      </p:sp>
      <p:sp>
        <p:nvSpPr>
          <p:cNvPr id="84" name="Right Arrow 83"/>
          <p:cNvSpPr/>
          <p:nvPr/>
        </p:nvSpPr>
        <p:spPr>
          <a:xfrm>
            <a:off x="5434243" y="404207"/>
            <a:ext cx="187460" cy="357902"/>
          </a:xfrm>
          <a:prstGeom prst="rightArrow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de-CH" sz="120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91918" y="1486703"/>
            <a:ext cx="1724034" cy="816254"/>
            <a:chOff x="5642727" y="5634668"/>
            <a:chExt cx="1724034" cy="468000"/>
          </a:xfrm>
        </p:grpSpPr>
        <p:sp>
          <p:nvSpPr>
            <p:cNvPr id="8" name="Rounded Rectangle 7"/>
            <p:cNvSpPr/>
            <p:nvPr/>
          </p:nvSpPr>
          <p:spPr>
            <a:xfrm>
              <a:off x="5716107" y="5634668"/>
              <a:ext cx="1650654" cy="468000"/>
            </a:xfrm>
            <a:prstGeom prst="roundRect">
              <a:avLst>
                <a:gd name="adj" fmla="val 35311"/>
              </a:avLst>
            </a:prstGeom>
            <a:solidFill>
              <a:srgbClr val="6699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5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2727" y="5715966"/>
              <a:ext cx="986455" cy="27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50" smtClean="0">
                  <a:solidFill>
                    <a:schemeClr val="lt1"/>
                  </a:solidFill>
                  <a:latin typeface="+mn-lt"/>
                </a:rPr>
                <a:t>Ordentliche Bewilligung</a:t>
              </a:r>
            </a:p>
            <a:p>
              <a:pPr algn="ctr"/>
              <a:endParaRPr lang="de-CH" sz="4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92" name="Diamond 91"/>
          <p:cNvSpPr/>
          <p:nvPr/>
        </p:nvSpPr>
        <p:spPr>
          <a:xfrm>
            <a:off x="3359620" y="1731883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4" name="Diamond 93"/>
          <p:cNvSpPr/>
          <p:nvPr/>
        </p:nvSpPr>
        <p:spPr>
          <a:xfrm>
            <a:off x="3359620" y="2673932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sp>
        <p:nvSpPr>
          <p:cNvPr id="95" name="Diamond 94"/>
          <p:cNvSpPr/>
          <p:nvPr/>
        </p:nvSpPr>
        <p:spPr>
          <a:xfrm>
            <a:off x="3359620" y="3638611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96" name="Straight Arrow Connector 95"/>
          <p:cNvCxnSpPr>
            <a:stCxn id="92" idx="3"/>
            <a:endCxn id="8" idx="1"/>
          </p:cNvCxnSpPr>
          <p:nvPr/>
        </p:nvCxnSpPr>
        <p:spPr>
          <a:xfrm>
            <a:off x="3854853" y="1892911"/>
            <a:ext cx="2110445" cy="1919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2" idx="2"/>
            <a:endCxn id="94" idx="0"/>
          </p:cNvCxnSpPr>
          <p:nvPr/>
        </p:nvCxnSpPr>
        <p:spPr>
          <a:xfrm>
            <a:off x="3607237" y="2053939"/>
            <a:ext cx="0" cy="61999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4" idx="2"/>
            <a:endCxn id="95" idx="0"/>
          </p:cNvCxnSpPr>
          <p:nvPr/>
        </p:nvCxnSpPr>
        <p:spPr>
          <a:xfrm>
            <a:off x="3607237" y="2995988"/>
            <a:ext cx="0" cy="64262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5" idx="2"/>
            <a:endCxn id="54" idx="0"/>
          </p:cNvCxnSpPr>
          <p:nvPr/>
        </p:nvCxnSpPr>
        <p:spPr>
          <a:xfrm>
            <a:off x="3607237" y="3960667"/>
            <a:ext cx="0" cy="1202581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5" idx="3"/>
            <a:endCxn id="165" idx="1"/>
          </p:cNvCxnSpPr>
          <p:nvPr/>
        </p:nvCxnSpPr>
        <p:spPr>
          <a:xfrm flipV="1">
            <a:off x="3854853" y="3796832"/>
            <a:ext cx="590556" cy="2807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4" idx="3"/>
            <a:endCxn id="6" idx="1"/>
          </p:cNvCxnSpPr>
          <p:nvPr/>
        </p:nvCxnSpPr>
        <p:spPr>
          <a:xfrm>
            <a:off x="3854853" y="2834960"/>
            <a:ext cx="2110446" cy="0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92" idx="0"/>
          </p:cNvCxnSpPr>
          <p:nvPr/>
        </p:nvCxnSpPr>
        <p:spPr>
          <a:xfrm flipH="1">
            <a:off x="3607237" y="1181100"/>
            <a:ext cx="0" cy="550783"/>
          </a:xfrm>
          <a:prstGeom prst="straightConnector1">
            <a:avLst/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211960" y="3244914"/>
            <a:ext cx="102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000" smtClean="0">
                <a:latin typeface="+mj-lt"/>
              </a:rPr>
              <a:t>Generische Zustimmung </a:t>
            </a:r>
            <a:r>
              <a:rPr lang="de-CH" sz="1000" baseline="30000" smtClean="0">
                <a:latin typeface="+mj-lt"/>
              </a:rPr>
              <a:t>3</a:t>
            </a:r>
            <a:endParaRPr lang="de-CH" sz="1000" baseline="30000">
              <a:latin typeface="+mj-lt"/>
            </a:endParaRPr>
          </a:p>
        </p:txBody>
      </p:sp>
      <p:sp>
        <p:nvSpPr>
          <p:cNvPr id="165" name="Diamond 164"/>
          <p:cNvSpPr/>
          <p:nvPr/>
        </p:nvSpPr>
        <p:spPr>
          <a:xfrm>
            <a:off x="4445409" y="3635804"/>
            <a:ext cx="495233" cy="322056"/>
          </a:xfrm>
          <a:prstGeom prst="diamond">
            <a:avLst/>
          </a:prstGeom>
          <a:solidFill>
            <a:srgbClr val="6699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5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1115616" y="5620756"/>
            <a:ext cx="70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5" idx="3"/>
            <a:endCxn id="8" idx="3"/>
          </p:cNvCxnSpPr>
          <p:nvPr/>
        </p:nvCxnSpPr>
        <p:spPr bwMode="auto">
          <a:xfrm flipV="1">
            <a:off x="4940642" y="1894830"/>
            <a:ext cx="2675310" cy="1902002"/>
          </a:xfrm>
          <a:prstGeom prst="bentConnector3">
            <a:avLst>
              <a:gd name="adj1" fmla="val 114954"/>
            </a:avLst>
          </a:prstGeom>
          <a:ln w="15875">
            <a:solidFill>
              <a:srgbClr val="66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137416" y="2027769"/>
            <a:ext cx="453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8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9i</a:t>
            </a:r>
            <a:endParaRPr lang="de-CH" sz="8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3044" y="2038907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Art. </a:t>
            </a:r>
            <a:r>
              <a:rPr lang="de-CH" sz="8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169</a:t>
            </a:r>
            <a:endParaRPr lang="de-CH" sz="800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00727" y="1666848"/>
            <a:ext cx="9864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smtClean="0">
                <a:solidFill>
                  <a:schemeClr val="lt1"/>
                </a:solidFill>
                <a:latin typeface="+mn-lt"/>
              </a:rPr>
              <a:t>+ falls erfordelich </a:t>
            </a:r>
            <a:r>
              <a:rPr lang="de-CH" sz="1050" smtClean="0">
                <a:solidFill>
                  <a:schemeClr val="lt1"/>
                </a:solidFill>
                <a:latin typeface="+mn-lt"/>
              </a:rPr>
              <a:t>Zustimmung</a:t>
            </a:r>
          </a:p>
          <a:p>
            <a:pPr algn="ctr"/>
            <a:endParaRPr lang="de-CH" sz="40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260055" y="1661086"/>
            <a:ext cx="855329" cy="2487599"/>
            <a:chOff x="3260055" y="1661086"/>
            <a:chExt cx="855329" cy="2487599"/>
          </a:xfrm>
        </p:grpSpPr>
        <p:sp>
          <p:nvSpPr>
            <p:cNvPr id="68" name="TextBox 67"/>
            <p:cNvSpPr txBox="1"/>
            <p:nvPr/>
          </p:nvSpPr>
          <p:spPr>
            <a:xfrm>
              <a:off x="3813304" y="3575333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13304" y="259436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13304" y="1661086"/>
              <a:ext cx="30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ja</a:t>
              </a:r>
              <a:endParaRPr lang="de-CH" sz="90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0055" y="391785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60055" y="294890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60055" y="1989591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900" smtClean="0">
                  <a:latin typeface="+mn-lt"/>
                </a:rPr>
                <a:t>nein</a:t>
              </a:r>
              <a:endParaRPr lang="de-CH" sz="900">
                <a:latin typeface="+mn-lt"/>
              </a:endParaRPr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6206554" y="159769"/>
            <a:ext cx="1949748" cy="917021"/>
          </a:xfrm>
          <a:prstGeom prst="roundRect">
            <a:avLst/>
          </a:prstGeom>
          <a:gradFill>
            <a:gsLst>
              <a:gs pos="0">
                <a:srgbClr val="FFC000">
                  <a:lumMod val="43000"/>
                  <a:lumOff val="57000"/>
                </a:srgbClr>
              </a:gs>
              <a:gs pos="50000">
                <a:srgbClr val="FFC000">
                  <a:lumMod val="75000"/>
                  <a:lumOff val="2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CH" b="1">
                <a:solidFill>
                  <a:srgbClr val="FF0000"/>
                </a:solidFill>
              </a:rPr>
              <a:t>Entwurf</a:t>
            </a:r>
            <a:r>
              <a:rPr lang="de-CH" sz="1400">
                <a:solidFill>
                  <a:srgbClr val="FF0000"/>
                </a:solidFill>
              </a:rPr>
              <a:t> </a:t>
            </a:r>
            <a:r>
              <a:rPr lang="de-CH" sz="1400">
                <a:solidFill>
                  <a:schemeClr val="tx1"/>
                </a:solidFill>
              </a:rPr>
              <a:t/>
            </a:r>
            <a:br>
              <a:rPr lang="de-CH" sz="1400">
                <a:solidFill>
                  <a:schemeClr val="tx1"/>
                </a:solidFill>
              </a:rPr>
            </a:br>
            <a:r>
              <a:rPr lang="fr-CH" sz="1400"/>
              <a:t>gestion réglementaire </a:t>
            </a:r>
            <a:r>
              <a:rPr lang="de-CH" sz="1400" smtClean="0">
                <a:solidFill>
                  <a:schemeClr val="tx1"/>
                </a:solidFill>
              </a:rPr>
              <a:t>BAG/SUVA</a:t>
            </a:r>
            <a:endParaRPr lang="de-CH" sz="1400" smtClean="0">
              <a:solidFill>
                <a:schemeClr val="tx1"/>
              </a:solidFill>
            </a:endParaRPr>
          </a:p>
          <a:p>
            <a:pPr algn="ctr"/>
            <a:r>
              <a:rPr lang="de-CH" sz="900">
                <a:solidFill>
                  <a:srgbClr val="C00000"/>
                </a:solidFill>
              </a:rPr>
              <a:t>Zustimmung nur mit Bewilligung</a:t>
            </a:r>
            <a:endParaRPr lang="de-CH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_2013.potm" id="{F4A7DE96-1475-44AF-97CC-F8654F44394D}" vid="{AE448501-3A0C-4587-B3AD-99E0F2BBE73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1716</Words>
  <Application>Microsoft Office PowerPoint</Application>
  <PresentationFormat>On-screen Show (4:3)</PresentationFormat>
  <Paragraphs>411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Mincho</vt:lpstr>
      <vt:lpstr>Arial</vt:lpstr>
      <vt:lpstr>Times</vt:lpstr>
      <vt:lpstr>Times New Roman</vt:lpstr>
      <vt:lpstr>Wingdings</vt:lpstr>
      <vt:lpstr>EDI_Automation</vt:lpstr>
      <vt:lpstr>PowerPoint Presentation</vt:lpstr>
      <vt:lpstr>PowerPoint Presentation</vt:lpstr>
      <vt:lpstr>NORM</vt:lpstr>
      <vt:lpstr>Rotary Kiln  refractories demolition/construction</vt:lpstr>
      <vt:lpstr>NORM</vt:lpstr>
      <vt:lpstr>PowerPoint Presentation</vt:lpstr>
      <vt:lpstr>Concept d’application  de la nouvelle ordonnance sur la radioprotection dans le domaine des NORM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Baumaterialien</vt:lpstr>
      <vt:lpstr>Todo-Liste</vt:lpstr>
      <vt:lpstr>PowerPoint Presentation</vt:lpstr>
      <vt:lpstr>PowerPoint Presentation</vt:lpstr>
      <vt:lpstr>PowerPoint Presentation</vt:lpstr>
    </vt:vector>
  </TitlesOfParts>
  <Company>Bundesverwaltung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Baechler Sébastien BAG</dc:creator>
  <cp:lastModifiedBy>Janett</cp:lastModifiedBy>
  <cp:revision>697</cp:revision>
  <cp:lastPrinted>2017-11-06T15:18:41Z</cp:lastPrinted>
  <dcterms:created xsi:type="dcterms:W3CDTF">2015-11-23T12:27:36Z</dcterms:created>
  <dcterms:modified xsi:type="dcterms:W3CDTF">2017-11-14T23:00:10Z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