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72" r:id="rId2"/>
    <p:sldId id="641" r:id="rId3"/>
    <p:sldId id="646" r:id="rId4"/>
    <p:sldId id="639" r:id="rId5"/>
    <p:sldId id="601" r:id="rId6"/>
    <p:sldId id="602" r:id="rId7"/>
    <p:sldId id="603" r:id="rId8"/>
    <p:sldId id="640" r:id="rId9"/>
    <p:sldId id="617" r:id="rId10"/>
    <p:sldId id="648" r:id="rId11"/>
    <p:sldId id="613" r:id="rId12"/>
    <p:sldId id="614" r:id="rId13"/>
    <p:sldId id="649" r:id="rId14"/>
    <p:sldId id="645" r:id="rId15"/>
    <p:sldId id="615" r:id="rId16"/>
    <p:sldId id="626" r:id="rId17"/>
    <p:sldId id="643" r:id="rId18"/>
    <p:sldId id="642" r:id="rId19"/>
    <p:sldId id="644" r:id="rId20"/>
    <p:sldId id="488" r:id="rId21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Schmied" initials="C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6DD9FF"/>
    <a:srgbClr val="FFFFB7"/>
    <a:srgbClr val="0099FF"/>
    <a:srgbClr val="3366FF"/>
    <a:srgbClr val="009A46"/>
    <a:srgbClr val="0000FF"/>
    <a:srgbClr val="FFCC00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3" autoAdjust="0"/>
    <p:restoredTop sz="84982" autoAdjust="0"/>
  </p:normalViewPr>
  <p:slideViewPr>
    <p:cSldViewPr snapToGrid="0">
      <p:cViewPr varScale="1">
        <p:scale>
          <a:sx n="83" d="100"/>
          <a:sy n="83" d="100"/>
        </p:scale>
        <p:origin x="90" y="378"/>
      </p:cViewPr>
      <p:guideLst>
        <p:guide orient="horz" pos="2160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024" y="120"/>
      </p:cViewPr>
      <p:guideLst>
        <p:guide orient="horz" pos="3120"/>
        <p:guide pos="2140"/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7DEE1-30DF-4564-8872-A8A9C6C792F2}" type="datetimeFigureOut">
              <a:rPr lang="de-CH" smtClean="0"/>
              <a:t>02.11.2017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1966-C61C-4BB3-98C0-0FF5D6AF2FAB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5924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709" cy="5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3" tIns="47376" rIns="94753" bIns="4737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alt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592" y="0"/>
            <a:ext cx="3074709" cy="5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3" tIns="47376" rIns="94753" bIns="4737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altLang="de-CH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5" y="4861564"/>
            <a:ext cx="5206153" cy="460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3" tIns="47376" rIns="94753" bIns="473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128"/>
            <a:ext cx="3074709" cy="5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3" tIns="47376" rIns="94753" bIns="4737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alt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592" y="9723128"/>
            <a:ext cx="3074709" cy="5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3" tIns="47376" rIns="94753" bIns="4737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A663C35-E28F-4BB9-A7B4-8AEFE7F2B9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607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36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37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5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54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096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63C35-E28F-4BB9-A7B4-8AEFE7F2B9C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465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9D9634-C418-4B47-AACB-9F17F062E660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983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 bwMode="auto">
          <a:xfrm>
            <a:off x="877824" y="6193536"/>
            <a:ext cx="76321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 userDrawn="1"/>
        </p:nvSpPr>
        <p:spPr>
          <a:xfrm>
            <a:off x="824247" y="6248400"/>
            <a:ext cx="6689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1000" smtClean="0"/>
              <a:t>PEAK-SVGW-Fachtagung</a:t>
            </a:r>
            <a:r>
              <a:rPr lang="fr-CH" sz="1000" baseline="0" smtClean="0"/>
              <a:t>, 3. Nov. 2017  |  NORM &amp; Altlasten | Philipp Steinmann, BAG</a:t>
            </a:r>
            <a:endParaRPr lang="de-CH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448887" y="116378"/>
            <a:ext cx="8138160" cy="9892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4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88A9561-0E5D-4E75-8264-9C48CA73FA77}" type="datetimeFigureOut">
              <a:rPr lang="de-CH" smtClean="0"/>
              <a:t>02.11.2017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341AC4-3D4E-4B52-B1EB-B62D8FBF30B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520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853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Logo_CMYK_p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3" name="Text Box 29"/>
          <p:cNvSpPr txBox="1">
            <a:spLocks noChangeArrowheads="1"/>
          </p:cNvSpPr>
          <p:nvPr userDrawn="1"/>
        </p:nvSpPr>
        <p:spPr bwMode="auto">
          <a:xfrm>
            <a:off x="5653088" y="381000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fr-FR" sz="800">
                <a:latin typeface="Arial" pitchFamily="34" charset="0"/>
              </a:rPr>
              <a:t>Département fédéral de l'intérieur DFI</a:t>
            </a:r>
          </a:p>
          <a:p>
            <a:pPr>
              <a:defRPr/>
            </a:pPr>
            <a:r>
              <a:rPr lang="fr-FR" sz="800" b="1">
                <a:latin typeface="Arial" pitchFamily="34" charset="0"/>
              </a:rPr>
              <a:t>Office fédéral de la santé publique OFSP</a:t>
            </a:r>
          </a:p>
          <a:p>
            <a:pPr>
              <a:defRPr/>
            </a:pPr>
            <a:r>
              <a:rPr lang="fr-FR" sz="800">
                <a:latin typeface="Arial" pitchFamily="34" charset="0"/>
              </a:rPr>
              <a:t>Unité de direction Protection des consommateurs</a:t>
            </a:r>
            <a:endParaRPr lang="en-US" sz="800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9pPr>
    </p:titleStyle>
    <p:bodyStyle>
      <a:lvl1pPr marL="185738" indent="-185738" algn="l" rtl="0" eaLnBrk="0" fontAlgn="base" hangingPunct="0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65150" indent="-184150" algn="l" rtl="0" eaLnBrk="0" fontAlgn="base" hangingPunct="0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941388" indent="-185738" algn="l" rtl="0" eaLnBrk="0" fontAlgn="base" hangingPunct="0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0325" indent="-198438" algn="l" rtl="0" eaLnBrk="0" fontAlgn="base" hangingPunct="0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719263" indent="-198438" algn="l" rtl="0" eaLnBrk="0" fontAlgn="base" hangingPunct="0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76463" indent="-198438" algn="l" rtl="0" fontAlgn="base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3663" indent="-198438" algn="l" rtl="0" fontAlgn="base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90863" indent="-198438" algn="l" rtl="0" fontAlgn="base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8063" indent="-198438" algn="l" rtl="0" fontAlgn="base">
        <a:spcBef>
          <a:spcPct val="50000"/>
        </a:spcBef>
        <a:spcAft>
          <a:spcPct val="0"/>
        </a:spcAft>
        <a:buClr>
          <a:srgbClr val="3333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g.admin.ch/ura-j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93" y="2323431"/>
            <a:ext cx="4811880" cy="3623974"/>
          </a:xfrm>
          <a:prstGeom prst="rect">
            <a:avLst/>
          </a:prstGeom>
        </p:spPr>
      </p:pic>
      <p:sp>
        <p:nvSpPr>
          <p:cNvPr id="3" name="Textfeld 1"/>
          <p:cNvSpPr txBox="1"/>
          <p:nvPr/>
        </p:nvSpPr>
        <p:spPr>
          <a:xfrm>
            <a:off x="386081" y="806325"/>
            <a:ext cx="8136904" cy="15960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CH" sz="2800" b="1">
                <a:latin typeface="Arial"/>
              </a:rPr>
              <a:t>NORM und Radium aus der Uhrenindustrie in Altlasten:</a:t>
            </a:r>
          </a:p>
          <a:p>
            <a:pPr algn="ctr">
              <a:lnSpc>
                <a:spcPct val="120000"/>
              </a:lnSpc>
            </a:pPr>
            <a:r>
              <a:rPr lang="de-CH" sz="2800" b="1">
                <a:latin typeface="Arial"/>
              </a:rPr>
              <a:t>Gefahr für Grund- und Trinkwasser?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1338" y="6199036"/>
            <a:ext cx="6096000" cy="2975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fr-FR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26" name="Picture 2" descr="C:\Users\U80794~1\AppData\Local\Temp\SNAGHTML16f262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5" y="1203767"/>
            <a:ext cx="3949949" cy="47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745619" y="1769207"/>
            <a:ext cx="4051139" cy="4064434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… hat </a:t>
            </a: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bestätigt, dass das Risiko für die Gesundheit der Bevölkerung sehr </a:t>
            </a: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gering </a:t>
            </a: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ist.</a:t>
            </a:r>
          </a:p>
          <a:p>
            <a:pPr marL="285750" lvl="0" indent="-28575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An </a:t>
            </a: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 Messpunkten entsprachen die Messwerte dem natürlich im </a:t>
            </a: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Boden vorhandenen </a:t>
            </a:r>
            <a:r>
              <a:rPr lang="de-CH" sz="1800" smtClean="0">
                <a:latin typeface="Arial" panose="020B0604020202020204" pitchFamily="34" charset="0"/>
                <a:ea typeface="Times New Roman" panose="02020603050405020304" pitchFamily="18" charset="0"/>
              </a:rPr>
              <a:t>Radium.</a:t>
            </a:r>
          </a:p>
          <a:p>
            <a:pPr marL="285750" lvl="0" indent="-28575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1800" smtClean="0"/>
              <a:t>An </a:t>
            </a:r>
            <a:r>
              <a:rPr lang="de-CH" sz="1800" dirty="0" smtClean="0"/>
              <a:t>einem Punkt konnte künstliches Radium nachgewiesen werden. Die resultierende Dosisleistung von 5 bis 9 nSv/h ist geringer als 10% der natürlich vorhandenen Radioaktivität.</a:t>
            </a:r>
            <a:endParaRPr lang="de-CH" sz="1800" dirty="0"/>
          </a:p>
        </p:txBody>
      </p:sp>
      <p:sp>
        <p:nvSpPr>
          <p:cNvPr id="2" name="Rectangle 1"/>
          <p:cNvSpPr/>
          <p:nvPr/>
        </p:nvSpPr>
        <p:spPr>
          <a:xfrm>
            <a:off x="4599166" y="932273"/>
            <a:ext cx="4544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i="1" kern="0">
                <a:latin typeface="+mj-lt"/>
                <a:ea typeface="ＭＳ Ｐゴシック" charset="0"/>
                <a:cs typeface="ＭＳ Ｐゴシック" charset="0"/>
              </a:rPr>
              <a:t>in situ </a:t>
            </a:r>
            <a:r>
              <a:rPr lang="de-CH" sz="2400" b="1" kern="0">
                <a:latin typeface="+mj-lt"/>
                <a:ea typeface="ＭＳ Ｐゴシック" charset="0"/>
                <a:cs typeface="ＭＳ Ｐゴシック" charset="0"/>
              </a:rPr>
              <a:t>Gamma Spektrometrie </a:t>
            </a:r>
          </a:p>
        </p:txBody>
      </p:sp>
    </p:spTree>
    <p:extLst>
      <p:ext uri="{BB962C8B-B14F-4D97-AF65-F5344CB8AC3E}">
        <p14:creationId xmlns:p14="http://schemas.microsoft.com/office/powerpoint/2010/main" val="12695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323" y="1907328"/>
            <a:ext cx="5278120" cy="40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7"/>
          <p:cNvSpPr txBox="1">
            <a:spLocks/>
          </p:cNvSpPr>
          <p:nvPr/>
        </p:nvSpPr>
        <p:spPr>
          <a:xfrm>
            <a:off x="389408" y="1139721"/>
            <a:ext cx="8593950" cy="6149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200" b="1" kern="0" dirty="0" err="1" smtClean="0">
                <a:latin typeface="+mj-lt"/>
                <a:ea typeface="ＭＳ Ｐゴシック" charset="0"/>
                <a:cs typeface="ＭＳ Ｐゴシック" charset="0"/>
              </a:rPr>
              <a:t>Probenahmepunkte</a:t>
            </a:r>
            <a:r>
              <a:rPr lang="de-CH" sz="3200" b="1" kern="0" dirty="0" smtClean="0">
                <a:latin typeface="+mj-lt"/>
                <a:ea typeface="ＭＳ Ｐゴシック" charset="0"/>
                <a:cs typeface="ＭＳ Ｐゴシック" charset="0"/>
              </a:rPr>
              <a:t> für das Sickerwasser</a:t>
            </a:r>
            <a:endParaRPr kumimoji="0" lang="de-CH" sz="3200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339981" y="1745621"/>
          <a:ext cx="8514441" cy="4202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9899"/>
                <a:gridCol w="1275869"/>
                <a:gridCol w="1004836"/>
                <a:gridCol w="1436914"/>
                <a:gridCol w="1175657"/>
                <a:gridCol w="1195754"/>
                <a:gridCol w="1145512"/>
              </a:tblGrid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rgbClr val="3366FF"/>
                          </a:solidFill>
                          <a:effectLst/>
                        </a:rPr>
                        <a:t>Probe</a:t>
                      </a:r>
                      <a:endParaRPr lang="en-US" sz="16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>
                          <a:solidFill>
                            <a:srgbClr val="3366FF"/>
                          </a:solidFill>
                          <a:effectLst/>
                        </a:rPr>
                        <a:t>Ra-226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>
                          <a:solidFill>
                            <a:srgbClr val="3366FF"/>
                          </a:solidFill>
                          <a:effectLst/>
                        </a:rPr>
                        <a:t>pH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 err="1" smtClean="0">
                          <a:solidFill>
                            <a:srgbClr val="3366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Leitfähihkeit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 err="1">
                          <a:solidFill>
                            <a:srgbClr val="3366FF"/>
                          </a:solidFill>
                          <a:effectLst/>
                        </a:rPr>
                        <a:t>redox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 err="1">
                          <a:solidFill>
                            <a:srgbClr val="3366FF"/>
                          </a:solidFill>
                          <a:effectLst/>
                        </a:rPr>
                        <a:t>Rn</a:t>
                      </a:r>
                      <a:r>
                        <a:rPr lang="de-CH" sz="1700" dirty="0">
                          <a:solidFill>
                            <a:srgbClr val="3366FF"/>
                          </a:solidFill>
                          <a:effectLst/>
                        </a:rPr>
                        <a:t>-222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>
                          <a:solidFill>
                            <a:srgbClr val="3366FF"/>
                          </a:solidFill>
                          <a:effectLst/>
                        </a:rPr>
                        <a:t>Tritium</a:t>
                      </a:r>
                      <a:endParaRPr lang="en-US" sz="2000" dirty="0">
                        <a:solidFill>
                          <a:srgbClr val="3366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mBq/l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uS/cm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mV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Bq/l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Bq/l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8.5 ± 1.2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8.1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501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-234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9.3 ± 1.1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676.0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7.4 ± 1.0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502.0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36.9 ± 3.7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41.6 ± 4.2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1315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13 ± 1.3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173 ± 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1473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n.g.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50.7 ± 4.1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Pm 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9.1 ± 1.3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3220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-173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9.6 ± 1.1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KB 08/4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9.9 ± 1.4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740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-30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13 ± 1.2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KB 09/8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42.9 ± 4.3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901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-136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26.4 ± 2.3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  <a:tr h="35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KB 10/12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16.7 ± 2.1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7.0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1747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-147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>
                          <a:effectLst/>
                        </a:rPr>
                        <a:t>&lt;3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700" dirty="0">
                          <a:effectLst/>
                        </a:rPr>
                        <a:t>&lt;10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08" marR="81708" marT="0" marB="0" anchor="b"/>
                </a:tc>
              </a:tr>
            </a:tbl>
          </a:graphicData>
        </a:graphic>
      </p:graphicFrame>
      <p:sp>
        <p:nvSpPr>
          <p:cNvPr id="3" name="Titre 7"/>
          <p:cNvSpPr txBox="1">
            <a:spLocks/>
          </p:cNvSpPr>
          <p:nvPr/>
        </p:nvSpPr>
        <p:spPr>
          <a:xfrm>
            <a:off x="339981" y="1040867"/>
            <a:ext cx="8593950" cy="614938"/>
          </a:xfrm>
          <a:prstGeom prst="rect">
            <a:avLst/>
          </a:prstGeom>
        </p:spPr>
        <p:txBody>
          <a:bodyPr/>
          <a:lstStyle/>
          <a:p>
            <a:pPr lvl="0" eaLnBrk="0" hangingPunct="0">
              <a:defRPr/>
            </a:pPr>
            <a:r>
              <a:rPr lang="de-CH" sz="3200" b="1" kern="0" dirty="0" smtClean="0">
                <a:latin typeface="+mj-lt"/>
                <a:ea typeface="ＭＳ Ｐゴシック" charset="0"/>
                <a:cs typeface="ＭＳ Ｐゴシック" charset="0"/>
              </a:rPr>
              <a:t>Ergebnisse Sickerwasser-</a:t>
            </a:r>
            <a:r>
              <a:rPr lang="de-CH" sz="3200" b="1" kern="0" dirty="0" smtClean="0">
                <a:ea typeface="ＭＳ Ｐゴシック" charset="0"/>
                <a:cs typeface="ＭＳ Ｐゴシック" charset="0"/>
              </a:rPr>
              <a:t>Messungen</a:t>
            </a:r>
            <a:endParaRPr kumimoji="0" lang="de-CH" sz="3200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56951" y="1655805"/>
            <a:ext cx="1408671" cy="44484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4783" y="67601"/>
            <a:ext cx="11762456" cy="73218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-2340768" y="2708920"/>
            <a:ext cx="2340768" cy="36724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108520" y="2708920"/>
            <a:ext cx="2376264" cy="8280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854" y="1628800"/>
            <a:ext cx="9108504" cy="3404818"/>
            <a:chOff x="18854" y="1628800"/>
            <a:chExt cx="9108504" cy="3404818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18854" y="3438427"/>
              <a:ext cx="9108504" cy="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539552" y="1628800"/>
              <a:ext cx="12458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smtClean="0">
                  <a:latin typeface="+mn-lt"/>
                </a:rPr>
                <a:t>Radon</a:t>
              </a:r>
              <a:endParaRPr lang="de-CH" sz="280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85883" y="4510398"/>
              <a:ext cx="12827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smtClean="0">
                  <a:latin typeface="+mn-lt"/>
                </a:rPr>
                <a:t>NORM</a:t>
              </a:r>
              <a:endParaRPr lang="de-CH" sz="2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97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34" y="809906"/>
            <a:ext cx="5179358" cy="5223145"/>
          </a:xfrm>
          <a:prstGeom prst="rect">
            <a:avLst/>
          </a:prstGeom>
        </p:spPr>
      </p:pic>
      <p:sp>
        <p:nvSpPr>
          <p:cNvPr id="3" name="Titre 7"/>
          <p:cNvSpPr txBox="1">
            <a:spLocks/>
          </p:cNvSpPr>
          <p:nvPr/>
        </p:nvSpPr>
        <p:spPr>
          <a:xfrm>
            <a:off x="159026" y="1040867"/>
            <a:ext cx="2892287" cy="4992184"/>
          </a:xfrm>
          <a:prstGeom prst="rect">
            <a:avLst/>
          </a:prstGeom>
        </p:spPr>
        <p:txBody>
          <a:bodyPr/>
          <a:lstStyle/>
          <a:p>
            <a:pPr lvl="0" eaLnBrk="0" hangingPunct="0">
              <a:defRPr/>
            </a:pPr>
            <a:r>
              <a:rPr lang="de-CH" sz="3200" b="1" kern="0" smtClean="0">
                <a:latin typeface="+mj-lt"/>
                <a:ea typeface="ＭＳ Ｐゴシック" charset="0"/>
                <a:cs typeface="ＭＳ Ｐゴシック" charset="0"/>
              </a:rPr>
              <a:t>Vergleich mit Resultaten anderer Deponien</a:t>
            </a:r>
            <a:endParaRPr kumimoji="0" lang="de-CH" sz="3200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738" y="5786830"/>
            <a:ext cx="227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smtClean="0">
                <a:hlinkClick r:id="rId3"/>
              </a:rPr>
              <a:t>www.bag.admin.ch/ura-jb</a:t>
            </a:r>
            <a:r>
              <a:rPr lang="de-CH" sz="1000" smtClean="0"/>
              <a:t>        (2012)</a:t>
            </a:r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4549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>
          <a:xfrm>
            <a:off x="550050" y="1016154"/>
            <a:ext cx="8593950" cy="614938"/>
          </a:xfrm>
          <a:prstGeom prst="rect">
            <a:avLst/>
          </a:prstGeom>
        </p:spPr>
        <p:txBody>
          <a:bodyPr/>
          <a:lstStyle/>
          <a:p>
            <a:pPr lvl="0" eaLnBrk="0" hangingPunct="0">
              <a:defRPr/>
            </a:pPr>
            <a:r>
              <a:rPr lang="de-CH" sz="3200" b="1" kern="0" smtClean="0">
                <a:ea typeface="ＭＳ Ｐゴシック" charset="0"/>
                <a:cs typeface="ＭＳ Ｐゴシック" charset="0"/>
              </a:rPr>
              <a:t>Schlussfolgerungen Deponie Lischenweg</a:t>
            </a:r>
            <a:endParaRPr lang="de-CH" sz="3200" b="1" kern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833544" y="1707422"/>
            <a:ext cx="7902682" cy="3502025"/>
          </a:xfrm>
          <a:prstGeom prst="rect">
            <a:avLst/>
          </a:prstGeom>
        </p:spPr>
        <p:txBody>
          <a:bodyPr/>
          <a:lstStyle/>
          <a:p>
            <a:r>
              <a:rPr lang="de-CH">
                <a:latin typeface="Arial" panose="020B0604020202020204" pitchFamily="34" charset="0"/>
                <a:ea typeface="Times New Roman" panose="02020603050405020304" pitchFamily="18" charset="0"/>
              </a:rPr>
              <a:t>Die </a:t>
            </a:r>
            <a:r>
              <a:rPr lang="de-CH" i="1">
                <a:latin typeface="Arial" panose="020B0604020202020204" pitchFamily="34" charset="0"/>
                <a:ea typeface="Times New Roman" panose="02020603050405020304" pitchFamily="18" charset="0"/>
              </a:rPr>
              <a:t>in situ </a:t>
            </a:r>
            <a:r>
              <a:rPr lang="de-CH">
                <a:latin typeface="Arial" panose="020B0604020202020204" pitchFamily="34" charset="0"/>
                <a:ea typeface="Times New Roman" panose="02020603050405020304" pitchFamily="18" charset="0"/>
              </a:rPr>
              <a:t>Gamma Spektrometrie </a:t>
            </a:r>
            <a:r>
              <a:rPr lang="de-CH" smtClean="0">
                <a:latin typeface="Arial" panose="020B0604020202020204" pitchFamily="34" charset="0"/>
                <a:ea typeface="Times New Roman" panose="02020603050405020304" pitchFamily="18" charset="0"/>
              </a:rPr>
              <a:t>zeigt, </a:t>
            </a:r>
            <a:r>
              <a:rPr lang="de-CH">
                <a:latin typeface="Arial" panose="020B0604020202020204" pitchFamily="34" charset="0"/>
                <a:ea typeface="Times New Roman" panose="02020603050405020304" pitchFamily="18" charset="0"/>
              </a:rPr>
              <a:t>dass das Risiko für die Gesundheit der Bevölkerung sehr gering ist</a:t>
            </a:r>
            <a:endParaRPr lang="de-CH" smtClean="0"/>
          </a:p>
          <a:p>
            <a:endParaRPr lang="de-CH" sz="1000"/>
          </a:p>
          <a:p>
            <a:r>
              <a:rPr lang="de-CH" smtClean="0"/>
              <a:t>Die </a:t>
            </a:r>
            <a:r>
              <a:rPr lang="de-CH" dirty="0" smtClean="0"/>
              <a:t>Ra-226 Konzentration wurde im Sickerwasser von 10 Standorten gemessen (Tiefe: 2 bis 5 m, Messungen IRA Lausanne)</a:t>
            </a:r>
          </a:p>
          <a:p>
            <a:pPr marL="541338" lvl="1" indent="-265113" eaLnBrk="0" hangingPunct="0">
              <a:spcBef>
                <a:spcPts val="6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de-CH" sz="1800" dirty="0" smtClean="0"/>
              <a:t>An 6 Standorten entsprechen die Werte dem natürlich im Grundwasser vorhandenen Radium.</a:t>
            </a:r>
            <a:r>
              <a:rPr lang="de-CH" sz="18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de-CH" sz="18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41338" lvl="1" indent="-265113" eaLnBrk="0" hangingPunct="0">
              <a:spcBef>
                <a:spcPts val="6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de-CH" sz="1800" dirty="0" smtClean="0"/>
              <a:t>An einem Standort konnten 173 </a:t>
            </a:r>
            <a:r>
              <a:rPr lang="de-CH" sz="1800" dirty="0" err="1" smtClean="0"/>
              <a:t>mBq</a:t>
            </a:r>
            <a:r>
              <a:rPr lang="de-CH" sz="1800" dirty="0" smtClean="0"/>
              <a:t>/l gemessen werden → eindeutiger Hinweis auf Vorhandensein von nicht natürlichem Ra-226</a:t>
            </a:r>
            <a:endParaRPr lang="de-CH" sz="1800" dirty="0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1338" lvl="1" indent="-265113" eaLnBrk="0" hangingPunct="0">
              <a:spcBef>
                <a:spcPts val="6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de-CH" sz="1800" dirty="0" smtClean="0"/>
              <a:t>Alle Werte liegen unterhalb des von der EU </a:t>
            </a:r>
            <a:r>
              <a:rPr lang="de-CH" sz="1800" smtClean="0"/>
              <a:t>festgelegten Parameterwertes </a:t>
            </a:r>
            <a:r>
              <a:rPr lang="de-CH" sz="1800" dirty="0" smtClean="0"/>
              <a:t>(500 </a:t>
            </a:r>
            <a:r>
              <a:rPr lang="de-CH" sz="1800" dirty="0" err="1" smtClean="0"/>
              <a:t>mBq</a:t>
            </a:r>
            <a:r>
              <a:rPr lang="de-CH" sz="1800" dirty="0" smtClean="0"/>
              <a:t>/l Ra-226 im Trinkwasser). Die Stadt Biel entnimmt kein Grundwasser im Gebiet der ehemaligen </a:t>
            </a:r>
            <a:r>
              <a:rPr lang="de-CH" sz="1800" smtClean="0"/>
              <a:t>Deponie.</a:t>
            </a:r>
            <a:endParaRPr lang="de-CH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ts val="600"/>
              </a:spcBef>
              <a:buClr>
                <a:srgbClr val="333399"/>
              </a:buClr>
              <a:defRPr/>
            </a:pPr>
            <a:endParaRPr lang="de-CH" sz="1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dirty="0" smtClean="0"/>
              <a:t>Diese </a:t>
            </a:r>
            <a:r>
              <a:rPr lang="de-CH" smtClean="0"/>
              <a:t>Werte bestätigen die Bewertung </a:t>
            </a:r>
            <a:r>
              <a:rPr lang="de-CH" dirty="0" smtClean="0"/>
              <a:t>des Gesundheitsrisikos.</a:t>
            </a:r>
            <a:endParaRPr lang="de-CH" sz="1800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617946" y="1806948"/>
            <a:ext cx="165100" cy="152400"/>
            <a:chOff x="752" y="1264"/>
            <a:chExt cx="104" cy="96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23587" y="5567965"/>
            <a:ext cx="165100" cy="152400"/>
            <a:chOff x="752" y="1264"/>
            <a:chExt cx="104" cy="9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634392" y="2572263"/>
            <a:ext cx="165100" cy="152400"/>
            <a:chOff x="752" y="1264"/>
            <a:chExt cx="104" cy="96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32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938043" y="1124744"/>
            <a:ext cx="78597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/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7981" y="1269402"/>
            <a:ext cx="8520163" cy="329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fr-CH" sz="3200" b="1" dirty="0" err="1" smtClean="0"/>
              <a:t>Das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vierte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Paket</a:t>
            </a:r>
            <a:r>
              <a:rPr lang="fr-CH" sz="3200" b="1" dirty="0" smtClean="0"/>
              <a:t> des </a:t>
            </a:r>
            <a:r>
              <a:rPr lang="fr-CH" sz="3200" b="1" dirty="0" err="1" smtClean="0"/>
              <a:t>Aktionsplans</a:t>
            </a:r>
            <a:r>
              <a:rPr lang="fr-CH" sz="3200" b="1" dirty="0" smtClean="0"/>
              <a:t> Radium</a:t>
            </a:r>
            <a:endParaRPr lang="fr-CH" dirty="0" smtClean="0">
              <a:solidFill>
                <a:schemeClr val="accent2">
                  <a:lumMod val="60000"/>
                  <a:lumOff val="40000"/>
                </a:schemeClr>
              </a:solidFill>
              <a:latin typeface="Univers-Light"/>
            </a:endParaRPr>
          </a:p>
          <a:p>
            <a:pPr marL="457200" lvl="3"/>
            <a:endParaRPr lang="fr-CH" dirty="0" smtClean="0">
              <a:latin typeface="Univers-Light"/>
            </a:endParaRPr>
          </a:p>
          <a:p>
            <a:pPr marL="0" lvl="2"/>
            <a:endParaRPr lang="fr-CH" dirty="0">
              <a:solidFill>
                <a:schemeClr val="accent2">
                  <a:lumMod val="60000"/>
                  <a:lumOff val="40000"/>
                </a:schemeClr>
              </a:solidFill>
              <a:latin typeface="Univers-Light"/>
            </a:endParaRPr>
          </a:p>
          <a:p>
            <a:pPr marL="0" lvl="2"/>
            <a:endParaRPr lang="fr-CH" dirty="0">
              <a:solidFill>
                <a:schemeClr val="accent2">
                  <a:lumMod val="60000"/>
                  <a:lumOff val="40000"/>
                </a:schemeClr>
              </a:solidFill>
              <a:latin typeface="Univers-Light"/>
            </a:endParaRPr>
          </a:p>
          <a:p>
            <a:pPr marL="342900" lvl="2" indent="-342900">
              <a:buFont typeface="Wingdings" panose="05000000000000000000" pitchFamily="2" charset="2"/>
              <a:buChar char="§"/>
            </a:pPr>
            <a:endParaRPr lang="fr-CH" dirty="0" smtClean="0">
              <a:solidFill>
                <a:schemeClr val="accent2">
                  <a:lumMod val="60000"/>
                  <a:lumOff val="40000"/>
                </a:schemeClr>
              </a:solidFill>
              <a:latin typeface="Univers-Light"/>
            </a:endParaRPr>
          </a:p>
          <a:p>
            <a:pPr marL="0" lvl="2"/>
            <a:endParaRPr lang="fr-CH" dirty="0" smtClean="0">
              <a:solidFill>
                <a:schemeClr val="accent2">
                  <a:lumMod val="60000"/>
                  <a:lumOff val="40000"/>
                </a:schemeClr>
              </a:solidFill>
              <a:latin typeface="Univers-Light"/>
            </a:endParaRPr>
          </a:p>
          <a:p>
            <a:pPr marL="0" lvl="2"/>
            <a:endParaRPr lang="fr-CH" dirty="0">
              <a:solidFill>
                <a:srgbClr val="00B050"/>
              </a:solidFill>
            </a:endParaRPr>
          </a:p>
          <a:p>
            <a:endParaRPr lang="fr-CH" sz="2800" b="1" dirty="0"/>
          </a:p>
          <a:p>
            <a:endParaRPr lang="fr-CH" sz="2800" b="1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8500" t="31520" r="9050" b="8840"/>
          <a:stretch/>
        </p:blipFill>
        <p:spPr>
          <a:xfrm>
            <a:off x="45912" y="1748612"/>
            <a:ext cx="9097349" cy="46805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1028" y="5419259"/>
            <a:ext cx="8807116" cy="90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5307" y="3593434"/>
            <a:ext cx="7893197" cy="1495400"/>
            <a:chOff x="515307" y="3593434"/>
            <a:chExt cx="7893197" cy="1495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916186" y="4519615"/>
              <a:ext cx="7492318" cy="569219"/>
            </a:xfrm>
            <a:prstGeom prst="rect">
              <a:avLst/>
            </a:prstGeom>
            <a:solidFill>
              <a:srgbClr val="FFFFB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5307" y="3593434"/>
              <a:ext cx="1224041" cy="402096"/>
            </a:xfrm>
            <a:prstGeom prst="rect">
              <a:avLst/>
            </a:prstGeom>
            <a:solidFill>
              <a:srgbClr val="FFFFB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5307" y="1848638"/>
            <a:ext cx="80151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fr-CH" smtClean="0">
                <a:solidFill>
                  <a:srgbClr val="0070C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Aktuelle Praxis bei Radium aus Uhrenindustrie (kein NORM):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endParaRPr lang="fr-CH" sz="800" b="1" smtClean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Zustimmung </a:t>
            </a: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der Bewilligungsbehörden erforderlich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Maximum </a:t>
            </a: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1000 x LL (entspricht 10 </a:t>
            </a: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x </a:t>
            </a: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LLN)</a:t>
            </a:r>
            <a:endParaRPr lang="fr-CH" sz="2000" smtClean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Überwachung durch BAG im Rahmen der Umweltüberwachung</a:t>
            </a:r>
            <a:endParaRPr lang="en-US" sz="20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5307" y="1116428"/>
            <a:ext cx="872494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2800" b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Zustimmung zu Ablagerung &gt; LLN</a:t>
            </a:r>
            <a:endParaRPr lang="de-CH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307" y="3593433"/>
            <a:ext cx="8015168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fr-CH" smtClean="0">
                <a:solidFill>
                  <a:srgbClr val="0070C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Vorschlag zum Vorgehen bei Uran-dominierten NORM Rückständen:</a:t>
            </a:r>
          </a:p>
          <a:p>
            <a:pPr lvl="0">
              <a:spcBef>
                <a:spcPts val="300"/>
              </a:spcBef>
              <a:spcAft>
                <a:spcPts val="0"/>
              </a:spcAft>
            </a:pPr>
            <a:endParaRPr lang="fr-CH" sz="800" b="1" smtClean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Zustimmung </a:t>
            </a: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der Bewilligungsbehörden erforderlich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Behandlung von Uran als chemisch toxisches Element analog zu Schwermetallen VVEA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Zusätzlich sind Direktstrahlung und Vorgaben VVEA zu beachten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 Diskussion: Form/Adressat der Zustimmung</a:t>
            </a:r>
            <a:endParaRPr lang="en-US" sz="20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6082747" y="485640"/>
            <a:ext cx="2759409" cy="344977"/>
          </a:xfrm>
          <a:prstGeom prst="rect">
            <a:avLst/>
          </a:prstGeom>
          <a:solidFill>
            <a:srgbClr val="FFFF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6074"/>
          <a:stretch/>
        </p:blipFill>
        <p:spPr>
          <a:xfrm>
            <a:off x="656947" y="2654784"/>
            <a:ext cx="8185212" cy="288489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30820" y="2990355"/>
          <a:ext cx="426127" cy="20344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127"/>
              </a:tblGrid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U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Hg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73030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Cd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As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Pb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8351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Cr (VI)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Cr </a:t>
                      </a:r>
                      <a:r>
                        <a:rPr lang="de-CH" sz="1100" u="none" strike="noStrike" smtClean="0">
                          <a:effectLst/>
                        </a:rPr>
                        <a:t>tot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Tl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Cu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Ni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Zn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7787"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u="none" strike="noStrike">
                          <a:effectLst/>
                        </a:rPr>
                        <a:t>Co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Cd highlight"/>
          <p:cNvSpPr/>
          <p:nvPr/>
        </p:nvSpPr>
        <p:spPr bwMode="auto">
          <a:xfrm>
            <a:off x="106532" y="3329134"/>
            <a:ext cx="8735627" cy="150921"/>
          </a:xfrm>
          <a:prstGeom prst="rect">
            <a:avLst/>
          </a:prstGeom>
          <a:solidFill>
            <a:srgbClr val="FF0000">
              <a:alpha val="10196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b highlight"/>
          <p:cNvSpPr/>
          <p:nvPr/>
        </p:nvSpPr>
        <p:spPr bwMode="auto">
          <a:xfrm>
            <a:off x="106531" y="3662046"/>
            <a:ext cx="8735627" cy="150921"/>
          </a:xfrm>
          <a:prstGeom prst="rect">
            <a:avLst/>
          </a:prstGeom>
          <a:solidFill>
            <a:srgbClr val="009999">
              <a:alpha val="10196"/>
            </a:srgb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U highlight"/>
          <p:cNvSpPr/>
          <p:nvPr/>
        </p:nvSpPr>
        <p:spPr bwMode="auto">
          <a:xfrm>
            <a:off x="106530" y="2990355"/>
            <a:ext cx="8735627" cy="150921"/>
          </a:xfrm>
          <a:prstGeom prst="rect">
            <a:avLst/>
          </a:prstGeom>
          <a:solidFill>
            <a:srgbClr val="3366FF">
              <a:alpha val="10196"/>
            </a:srgbClr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20" y="449423"/>
            <a:ext cx="877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Uran (NORM) als chemisch toxisches Element</a:t>
            </a:r>
            <a:r>
              <a:rPr lang="de-CH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de-CH" b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Diskussionsgrundlage</a:t>
            </a:r>
            <a:endParaRPr lang="de-CH" b="1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81025" y="4996360"/>
            <a:ext cx="781235" cy="514904"/>
            <a:chOff x="7412854" y="5058779"/>
            <a:chExt cx="781235" cy="51490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412854" y="5058779"/>
              <a:ext cx="781235" cy="5149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16373" y="5109780"/>
              <a:ext cx="574196" cy="307777"/>
            </a:xfrm>
            <a:prstGeom prst="rect">
              <a:avLst/>
            </a:prstGeom>
            <a:solidFill>
              <a:srgbClr val="AFFFD3"/>
            </a:solidFill>
          </p:spPr>
          <p:txBody>
            <a:bodyPr wrap="none" rtlCol="0">
              <a:spAutoFit/>
            </a:bodyPr>
            <a:lstStyle/>
            <a:p>
              <a:r>
                <a:rPr lang="de-CH" sz="1400" smtClean="0"/>
                <a:t>UCC</a:t>
              </a:r>
              <a:endParaRPr lang="de-CH" sz="14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11673" y="1940344"/>
            <a:ext cx="891591" cy="1077853"/>
            <a:chOff x="8011673" y="1940344"/>
            <a:chExt cx="891591" cy="1077853"/>
          </a:xfrm>
        </p:grpSpPr>
        <p:sp>
          <p:nvSpPr>
            <p:cNvPr id="17" name="TextBox 16"/>
            <p:cNvSpPr txBox="1"/>
            <p:nvPr/>
          </p:nvSpPr>
          <p:spPr>
            <a:xfrm>
              <a:off x="8011673" y="1940344"/>
              <a:ext cx="891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smtClean="0">
                  <a:solidFill>
                    <a:srgbClr val="FF0000"/>
                  </a:solidFill>
                </a:rPr>
                <a:t>  </a:t>
              </a:r>
              <a:endParaRPr lang="de-CH" sz="1400">
                <a:solidFill>
                  <a:srgbClr val="FF0000"/>
                </a:solidFill>
              </a:endParaRPr>
            </a:p>
            <a:p>
              <a:r>
                <a:rPr lang="de-CH" sz="1400" smtClean="0">
                  <a:solidFill>
                    <a:srgbClr val="00B050"/>
                  </a:solidFill>
                </a:rPr>
                <a:t>33 </a:t>
              </a:r>
              <a:r>
                <a:rPr lang="de-CH" sz="1400" smtClean="0">
                  <a:solidFill>
                    <a:srgbClr val="00B050"/>
                  </a:solidFill>
                </a:rPr>
                <a:t>Bq/kg</a:t>
              </a:r>
              <a:endParaRPr lang="de-CH" sz="1400">
                <a:solidFill>
                  <a:srgbClr val="00B05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8459513" y="2436109"/>
              <a:ext cx="0" cy="582088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30820" y="946110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i="1" smtClean="0"/>
              <a:t>Bq: </a:t>
            </a:r>
            <a:r>
              <a:rPr lang="de-CH" sz="1200" i="1" smtClean="0"/>
              <a:t>U-238</a:t>
            </a:r>
            <a:endParaRPr lang="de-CH" sz="1200" i="1"/>
          </a:p>
        </p:txBody>
      </p:sp>
      <p:grpSp>
        <p:nvGrpSpPr>
          <p:cNvPr id="21" name="Bq eluat"/>
          <p:cNvGrpSpPr/>
          <p:nvPr/>
        </p:nvGrpSpPr>
        <p:grpSpPr>
          <a:xfrm>
            <a:off x="3306095" y="1655735"/>
            <a:ext cx="742511" cy="1389917"/>
            <a:chOff x="3306095" y="1655735"/>
            <a:chExt cx="742511" cy="1389917"/>
          </a:xfrm>
        </p:grpSpPr>
        <p:sp>
          <p:nvSpPr>
            <p:cNvPr id="15" name="TextBox 14"/>
            <p:cNvSpPr txBox="1"/>
            <p:nvPr/>
          </p:nvSpPr>
          <p:spPr>
            <a:xfrm>
              <a:off x="3306095" y="1655735"/>
              <a:ext cx="7425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smtClean="0">
                  <a:solidFill>
                    <a:srgbClr val="FF0000"/>
                  </a:solidFill>
                </a:rPr>
                <a:t>  </a:t>
              </a:r>
            </a:p>
            <a:p>
              <a:endParaRPr lang="de-CH" sz="1400">
                <a:solidFill>
                  <a:srgbClr val="FF0000"/>
                </a:solidFill>
              </a:endParaRPr>
            </a:p>
            <a:p>
              <a:r>
                <a:rPr lang="de-CH" sz="1400" smtClean="0">
                  <a:solidFill>
                    <a:srgbClr val="FF0000"/>
                  </a:solidFill>
                </a:rPr>
                <a:t>37 </a:t>
              </a:r>
              <a:r>
                <a:rPr lang="de-CH" sz="1400" smtClean="0">
                  <a:solidFill>
                    <a:srgbClr val="FF0000"/>
                  </a:solidFill>
                </a:rPr>
                <a:t>Bq/l</a:t>
              </a:r>
              <a:endParaRPr lang="de-CH" sz="140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3960920" y="2463564"/>
              <a:ext cx="0" cy="5820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ok 10 ll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02" y="1753045"/>
            <a:ext cx="177041" cy="177041"/>
          </a:xfrm>
          <a:prstGeom prst="rect">
            <a:avLst/>
          </a:prstGeom>
        </p:spPr>
      </p:pic>
      <p:grpSp>
        <p:nvGrpSpPr>
          <p:cNvPr id="20" name="Bq excav"/>
          <p:cNvGrpSpPr/>
          <p:nvPr/>
        </p:nvGrpSpPr>
        <p:grpSpPr>
          <a:xfrm>
            <a:off x="5170014" y="1655735"/>
            <a:ext cx="1090363" cy="1389917"/>
            <a:chOff x="5170014" y="1655735"/>
            <a:chExt cx="1090363" cy="1389917"/>
          </a:xfrm>
        </p:grpSpPr>
        <p:sp>
          <p:nvSpPr>
            <p:cNvPr id="14" name="TextBox 13"/>
            <p:cNvSpPr txBox="1"/>
            <p:nvPr/>
          </p:nvSpPr>
          <p:spPr>
            <a:xfrm>
              <a:off x="5170014" y="1655735"/>
              <a:ext cx="10903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smtClean="0">
                  <a:solidFill>
                    <a:srgbClr val="FF0000"/>
                  </a:solidFill>
                </a:rPr>
                <a:t>&lt; 10 LLN</a:t>
              </a:r>
              <a:endParaRPr lang="de-CH" sz="1400" smtClean="0">
                <a:solidFill>
                  <a:srgbClr val="FF0000"/>
                </a:solidFill>
              </a:endParaRPr>
            </a:p>
            <a:p>
              <a:endParaRPr lang="de-CH" sz="1400">
                <a:solidFill>
                  <a:srgbClr val="FF0000"/>
                </a:solidFill>
              </a:endParaRPr>
            </a:p>
            <a:p>
              <a:r>
                <a:rPr lang="de-CH" sz="1400" smtClean="0">
                  <a:solidFill>
                    <a:srgbClr val="FF0000"/>
                  </a:solidFill>
                </a:rPr>
                <a:t>9000 Bq/kg</a:t>
              </a:r>
              <a:endParaRPr lang="de-CH" sz="1400">
                <a:solidFill>
                  <a:srgbClr val="FF000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5930283" y="2463564"/>
              <a:ext cx="0" cy="5820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ok rad tbdv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959" y="1475551"/>
            <a:ext cx="177041" cy="1770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67840" y="927596"/>
            <a:ext cx="16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smtClean="0">
                <a:solidFill>
                  <a:srgbClr val="0070C0"/>
                </a:solidFill>
              </a:rPr>
              <a:t>LLN = </a:t>
            </a:r>
            <a:r>
              <a:rPr lang="de-CH" sz="1400" smtClean="0">
                <a:solidFill>
                  <a:srgbClr val="0070C0"/>
                </a:solidFill>
              </a:rPr>
              <a:t>1000 </a:t>
            </a:r>
            <a:r>
              <a:rPr lang="de-CH" sz="1400" smtClean="0">
                <a:solidFill>
                  <a:srgbClr val="0070C0"/>
                </a:solidFill>
              </a:rPr>
              <a:t>Bq/kg</a:t>
            </a:r>
            <a:endParaRPr lang="de-CH" sz="1400">
              <a:solidFill>
                <a:srgbClr val="0070C0"/>
              </a:solidFill>
            </a:endParaRPr>
          </a:p>
        </p:txBody>
      </p:sp>
      <p:grpSp>
        <p:nvGrpSpPr>
          <p:cNvPr id="39" name="TBDV"/>
          <p:cNvGrpSpPr/>
          <p:nvPr/>
        </p:nvGrpSpPr>
        <p:grpSpPr>
          <a:xfrm>
            <a:off x="6337496" y="1420287"/>
            <a:ext cx="2859661" cy="1597910"/>
            <a:chOff x="6337496" y="1420287"/>
            <a:chExt cx="2859661" cy="1597910"/>
          </a:xfrm>
        </p:grpSpPr>
        <p:sp>
          <p:nvSpPr>
            <p:cNvPr id="2" name="TextBox 1"/>
            <p:cNvSpPr txBox="1"/>
            <p:nvPr/>
          </p:nvSpPr>
          <p:spPr>
            <a:xfrm>
              <a:off x="7791708" y="1420287"/>
              <a:ext cx="1405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smtClean="0"/>
                <a:t>Radiotoxizität</a:t>
              </a:r>
            </a:p>
            <a:p>
              <a:endParaRPr lang="de-CH" sz="1400" smtClean="0"/>
            </a:p>
            <a:p>
              <a:r>
                <a:rPr lang="de-CH" sz="1400" smtClean="0"/>
                <a:t>C</a:t>
              </a:r>
              <a:r>
                <a:rPr lang="de-CH" sz="1400" smtClean="0"/>
                <a:t>hem</a:t>
              </a:r>
              <a:r>
                <a:rPr lang="de-CH" sz="1400"/>
                <a:t>.</a:t>
              </a:r>
              <a:r>
                <a:rPr lang="de-CH" sz="1400" smtClean="0"/>
                <a:t> Toxizität</a:t>
              </a:r>
              <a:endParaRPr lang="de-CH" sz="1400"/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6736921" y="2436109"/>
              <a:ext cx="0" cy="5820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6337496" y="1420287"/>
              <a:ext cx="151400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smtClean="0"/>
                <a:t>1.5 Bq/l </a:t>
              </a:r>
              <a:r>
                <a:rPr lang="de-CH" sz="1100" smtClean="0"/>
                <a:t>RD TBDV</a:t>
              </a:r>
              <a:endParaRPr lang="de-CH" sz="1400"/>
            </a:p>
            <a:p>
              <a:endParaRPr lang="de-CH" sz="1400" smtClean="0"/>
            </a:p>
            <a:p>
              <a:r>
                <a:rPr lang="de-CH" sz="1400" smtClean="0"/>
                <a:t>0.4 Bq/l </a:t>
              </a:r>
              <a:r>
                <a:rPr lang="de-CH" sz="1100" smtClean="0"/>
                <a:t>HW TBDV</a:t>
              </a:r>
              <a:endParaRPr lang="de-CH" sz="1400"/>
            </a:p>
          </p:txBody>
        </p:sp>
      </p:grpSp>
      <p:sp>
        <p:nvSpPr>
          <p:cNvPr id="32" name="TBDV label"/>
          <p:cNvSpPr txBox="1"/>
          <p:nvPr/>
        </p:nvSpPr>
        <p:spPr>
          <a:xfrm>
            <a:off x="6313091" y="6126031"/>
            <a:ext cx="562975" cy="261610"/>
          </a:xfrm>
          <a:prstGeom prst="rect">
            <a:avLst/>
          </a:prstGeom>
          <a:solidFill>
            <a:srgbClr val="6DD9FF"/>
          </a:solidFill>
        </p:spPr>
        <p:txBody>
          <a:bodyPr wrap="none" rtlCol="0">
            <a:spAutoFit/>
          </a:bodyPr>
          <a:lstStyle/>
          <a:p>
            <a:r>
              <a:rPr lang="de-CH" sz="1100" i="1" smtClean="0"/>
              <a:t>TBDV</a:t>
            </a:r>
            <a:endParaRPr lang="de-CH" sz="1100" i="1"/>
          </a:p>
        </p:txBody>
      </p:sp>
      <p:sp>
        <p:nvSpPr>
          <p:cNvPr id="29" name="U=3Pb"/>
          <p:cNvSpPr/>
          <p:nvPr/>
        </p:nvSpPr>
        <p:spPr>
          <a:xfrm>
            <a:off x="6156799" y="5608904"/>
            <a:ext cx="907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/>
              <a:t>U = 3*Pb</a:t>
            </a:r>
            <a:endParaRPr lang="de-CH" sz="1400"/>
          </a:p>
        </p:txBody>
      </p:sp>
      <p:sp>
        <p:nvSpPr>
          <p:cNvPr id="31" name="Anh 5"/>
          <p:cNvSpPr txBox="1"/>
          <p:nvPr/>
        </p:nvSpPr>
        <p:spPr>
          <a:xfrm>
            <a:off x="3478073" y="5952416"/>
            <a:ext cx="788999" cy="430887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r>
              <a:rPr lang="de-CH" sz="1100" i="1" smtClean="0"/>
              <a:t>VVEA, </a:t>
            </a:r>
          </a:p>
          <a:p>
            <a:r>
              <a:rPr lang="de-CH" sz="1100" i="1" smtClean="0"/>
              <a:t>Anhang 5</a:t>
            </a:r>
            <a:endParaRPr lang="de-CH" sz="1100" i="1"/>
          </a:p>
        </p:txBody>
      </p:sp>
      <p:sp>
        <p:nvSpPr>
          <p:cNvPr id="33" name="TextBox 32"/>
          <p:cNvSpPr txBox="1"/>
          <p:nvPr/>
        </p:nvSpPr>
        <p:spPr>
          <a:xfrm>
            <a:off x="7960687" y="5668525"/>
            <a:ext cx="1162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smtClean="0"/>
              <a:t>Upper continental crust average</a:t>
            </a:r>
            <a:endParaRPr lang="de-CH" sz="1400" i="1"/>
          </a:p>
        </p:txBody>
      </p:sp>
      <p:sp>
        <p:nvSpPr>
          <p:cNvPr id="34" name="Anh 3"/>
          <p:cNvSpPr txBox="1"/>
          <p:nvPr/>
        </p:nvSpPr>
        <p:spPr>
          <a:xfrm>
            <a:off x="5206527" y="5952416"/>
            <a:ext cx="788999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1100" i="1" smtClean="0"/>
              <a:t>VVEA, </a:t>
            </a:r>
          </a:p>
          <a:p>
            <a:r>
              <a:rPr lang="de-CH" sz="1100" i="1" smtClean="0"/>
              <a:t>Anhang 3</a:t>
            </a:r>
            <a:endParaRPr lang="de-CH" sz="1100" i="1"/>
          </a:p>
        </p:txBody>
      </p:sp>
      <p:sp>
        <p:nvSpPr>
          <p:cNvPr id="35" name="Pb excav"/>
          <p:cNvSpPr/>
          <p:nvPr/>
        </p:nvSpPr>
        <p:spPr>
          <a:xfrm>
            <a:off x="5110023" y="5702772"/>
            <a:ext cx="9829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smtClean="0"/>
              <a:t>Pb: 250 ppm</a:t>
            </a:r>
            <a:endParaRPr lang="de-CH" sz="1100"/>
          </a:p>
        </p:txBody>
      </p:sp>
      <p:sp>
        <p:nvSpPr>
          <p:cNvPr id="36" name="Pb eluat"/>
          <p:cNvSpPr/>
          <p:nvPr/>
        </p:nvSpPr>
        <p:spPr>
          <a:xfrm>
            <a:off x="3465087" y="5658515"/>
            <a:ext cx="8178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smtClean="0"/>
              <a:t>Pb: 1 mg/l</a:t>
            </a:r>
            <a:endParaRPr lang="de-CH" sz="1100"/>
          </a:p>
        </p:txBody>
      </p:sp>
      <p:sp>
        <p:nvSpPr>
          <p:cNvPr id="37" name="Zusätzlich"/>
          <p:cNvSpPr/>
          <p:nvPr/>
        </p:nvSpPr>
        <p:spPr>
          <a:xfrm>
            <a:off x="178715" y="1347662"/>
            <a:ext cx="3127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Zusätzlich </a:t>
            </a:r>
            <a:r>
              <a:rPr lang="en-US" sz="160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sind </a:t>
            </a:r>
            <a:r>
              <a:rPr lang="en-US" sz="1600" smtClean="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Direktstrahlung, Ra-226, Ra-228, Pb-210, etc.  zu beachten </a:t>
            </a:r>
            <a:endParaRPr lang="de-CH" sz="1600">
              <a:solidFill>
                <a:srgbClr val="C00000"/>
              </a:solidFill>
            </a:endParaRPr>
          </a:p>
        </p:txBody>
      </p:sp>
      <p:sp>
        <p:nvSpPr>
          <p:cNvPr id="38" name="U eluat"/>
          <p:cNvSpPr/>
          <p:nvPr/>
        </p:nvSpPr>
        <p:spPr>
          <a:xfrm>
            <a:off x="3478073" y="5441162"/>
            <a:ext cx="7473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/>
              <a:t>U</a:t>
            </a:r>
            <a:r>
              <a:rPr lang="de-CH" sz="1100" smtClean="0"/>
              <a:t>: 3 mg/l</a:t>
            </a:r>
            <a:endParaRPr lang="de-CH" sz="1100"/>
          </a:p>
        </p:txBody>
      </p:sp>
      <p:sp>
        <p:nvSpPr>
          <p:cNvPr id="40" name="U excav"/>
          <p:cNvSpPr/>
          <p:nvPr/>
        </p:nvSpPr>
        <p:spPr>
          <a:xfrm>
            <a:off x="5110023" y="5476629"/>
            <a:ext cx="9124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/>
              <a:t>U</a:t>
            </a:r>
            <a:r>
              <a:rPr lang="de-CH" sz="1100" smtClean="0"/>
              <a:t>: 750 ppm</a:t>
            </a:r>
            <a:endParaRPr lang="de-CH" sz="1100"/>
          </a:p>
        </p:txBody>
      </p:sp>
    </p:spTree>
    <p:extLst>
      <p:ext uri="{BB962C8B-B14F-4D97-AF65-F5344CB8AC3E}">
        <p14:creationId xmlns:p14="http://schemas.microsoft.com/office/powerpoint/2010/main" val="29394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2" grpId="0" animBg="1"/>
      <p:bldP spid="29" grpId="0"/>
      <p:bldP spid="31" grpId="0" animBg="1"/>
      <p:bldP spid="34" grpId="0" animBg="1"/>
      <p:bldP spid="35" grpId="0"/>
      <p:bldP spid="36" grpId="0"/>
      <p:bldP spid="37" grpId="0"/>
      <p:bldP spid="3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"/>
          <p:cNvSpPr/>
          <p:nvPr/>
        </p:nvSpPr>
        <p:spPr>
          <a:xfrm>
            <a:off x="515307" y="1116428"/>
            <a:ext cx="8724945" cy="55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2800" b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Schlussfolgerungen</a:t>
            </a:r>
            <a:endParaRPr lang="de-CH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585" y="1957968"/>
            <a:ext cx="8241067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Ra aus der Uhrenindustrie auf Deponien erfordert in erster Linie den Schutz der Arbeiter und die korrekte Entsorgung.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Die bisher in Sickerwasser gemessenen Ra-226 Konzentrationen sind aus Sicht des Strahlenschutzes nicht gravierend.</a:t>
            </a: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fr-CH" smtClean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Auch bei Tritium wurde bisher in Deponiesickerwässer keine aus Sicht des Strahlenschutzes gravierende Konzentrationen gefunden.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Material mit Ra-226 aus Sanierungen bis zu 10 </a:t>
            </a: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x </a:t>
            </a:r>
            <a:r>
              <a:rPr lang="fr-CH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LLN wird mit Zustimmung der Bewilligungsbehörde auf Deponien abgelagert.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Zustimmung für die Ablagerung von NORM &gt; LLN ist ebenfalls möglich. </a:t>
            </a:r>
            <a:endParaRPr lang="fr-CH" sz="2000" smtClean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Betroffene Deponien werden durch </a:t>
            </a: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BAG im Rahmen der </a:t>
            </a:r>
            <a:r>
              <a:rPr lang="en-US" sz="2000" smtClean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Umweltüberwachung überwacht.</a:t>
            </a:r>
            <a:endParaRPr lang="en-US" sz="20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 txBox="1">
            <a:spLocks/>
          </p:cNvSpPr>
          <p:nvPr/>
        </p:nvSpPr>
        <p:spPr>
          <a:xfrm>
            <a:off x="854172" y="1175838"/>
            <a:ext cx="1650489" cy="78445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r-CH" sz="3200" b="1" smtClean="0"/>
              <a:t>Inhalt</a:t>
            </a:r>
            <a:endParaRPr lang="en-US" sz="3200" b="1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45434" y="2002338"/>
            <a:ext cx="7902682" cy="3502025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2100">
                <a:latin typeface="+mn-lt"/>
                <a:ea typeface="+mn-ea"/>
              </a:rPr>
              <a:t>Rückblick auf das Auffinden von durch Radium kontaminierten Abfällen auf der Baustelle der A5 in Biel</a:t>
            </a:r>
            <a:r>
              <a:rPr lang="de-CH" sz="2100">
                <a:latin typeface="+mn-lt"/>
                <a:ea typeface="+mn-ea"/>
              </a:rPr>
              <a:t>.</a:t>
            </a:r>
          </a:p>
          <a:p>
            <a:pPr marL="342900" lvl="0" indent="-34290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2100">
                <a:latin typeface="+mn-lt"/>
                <a:ea typeface="+mn-ea"/>
              </a:rPr>
              <a:t>NORM</a:t>
            </a:r>
          </a:p>
          <a:p>
            <a:pPr marL="342900" lvl="0" indent="-34290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2100">
                <a:latin typeface="+mn-lt"/>
                <a:ea typeface="+mn-ea"/>
              </a:rPr>
              <a:t>Ra-226, H-3, U-238, U-234, Rn-222 in Sickerwasser</a:t>
            </a:r>
          </a:p>
          <a:p>
            <a:pPr marL="342900" lvl="0" indent="-342900" eaLnBrk="0" hangingPunct="0">
              <a:spcBef>
                <a:spcPct val="50000"/>
              </a:spcBef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de-CH" sz="2100">
                <a:latin typeface="+mn-lt"/>
                <a:ea typeface="+mn-ea"/>
              </a:rPr>
              <a:t>Zustimmung zur Ablagerung von NORM auf Deponien</a:t>
            </a:r>
          </a:p>
          <a:p>
            <a:pPr lvl="0" eaLnBrk="0" hangingPunct="0">
              <a:spcBef>
                <a:spcPct val="50000"/>
              </a:spcBef>
              <a:buClr>
                <a:srgbClr val="333399"/>
              </a:buClr>
              <a:defRPr/>
            </a:pPr>
            <a:endParaRPr lang="de-CH" kern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495424"/>
            <a:ext cx="77048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Vielen</a:t>
            </a:r>
            <a:r>
              <a:rPr lang="en-US" sz="4000" b="1" dirty="0" smtClean="0"/>
              <a:t> Dank </a:t>
            </a:r>
            <a:r>
              <a:rPr lang="en-US" sz="4000" b="1" dirty="0" err="1" smtClean="0"/>
              <a:t>für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Ihre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Aufmerksamkeit</a:t>
            </a:r>
            <a:endParaRPr lang="en-US" sz="4000" b="1" dirty="0" smtClean="0"/>
          </a:p>
          <a:p>
            <a:pPr algn="ctr"/>
            <a:endParaRPr lang="fr-CH" sz="4000" b="1" dirty="0"/>
          </a:p>
          <a:p>
            <a:pPr algn="ctr"/>
            <a:endParaRPr lang="fr-CH" sz="4000" b="1" dirty="0"/>
          </a:p>
          <a:p>
            <a:pPr algn="ctr"/>
            <a:endParaRPr lang="fr-CH" sz="4000" b="1" dirty="0"/>
          </a:p>
          <a:p>
            <a:pPr algn="ctr"/>
            <a:r>
              <a:rPr lang="fr-CH" sz="2800" b="1" smtClean="0"/>
              <a:t>philipp.steinmann@bag.admin.ch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8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13" y="4282949"/>
            <a:ext cx="3167977" cy="2073402"/>
          </a:xfrm>
          <a:prstGeom prst="rect">
            <a:avLst/>
          </a:prstGeom>
        </p:spPr>
      </p:pic>
      <p:pic>
        <p:nvPicPr>
          <p:cNvPr id="6" name="Picture 4" descr="Image1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" y="3915112"/>
            <a:ext cx="325081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60351" y="348310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smtClean="0"/>
              <a:t>«Radium-girls»</a:t>
            </a:r>
            <a:endParaRPr lang="de-CH" sz="1800"/>
          </a:p>
        </p:txBody>
      </p:sp>
      <p:pic>
        <p:nvPicPr>
          <p:cNvPr id="7" name="Picture 2" descr="O:\STR01\Sektion FANM\Photo\radioaktive Abfälle\Radiumcre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4531" y="5204223"/>
            <a:ext cx="2419469" cy="1152128"/>
          </a:xfrm>
          <a:prstGeom prst="rect">
            <a:avLst/>
          </a:prstGeom>
          <a:noFill/>
        </p:spPr>
      </p:pic>
      <p:pic>
        <p:nvPicPr>
          <p:cNvPr id="8" name="Picture 6" descr="http://www.schild-eterna.de/bilder/armbanduhren/fliegeruhr%20%20%20radium%20850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83" y="2143124"/>
            <a:ext cx="1001347" cy="124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oothpas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23" y="60356"/>
            <a:ext cx="2929964" cy="41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37"/>
            <a:ext cx="3962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9698" y="42832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b="1" kern="0" smtClean="0">
                <a:ea typeface="ＭＳ Ｐゴシック" charset="0"/>
                <a:cs typeface="ＭＳ Ｐゴシック" charset="0"/>
              </a:rPr>
              <a:t>Verwendung von Radium</a:t>
            </a:r>
          </a:p>
          <a:p>
            <a:pPr algn="ctr"/>
            <a:r>
              <a:rPr lang="fr-CH" b="1" kern="0" smtClean="0">
                <a:ea typeface="ＭＳ Ｐゴシック" charset="0"/>
              </a:rPr>
              <a:t>1898 – ca. 1960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4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1043608" y="1781564"/>
            <a:ext cx="7902682" cy="350202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tabLst/>
              <a:defRPr/>
            </a:pPr>
            <a:r>
              <a:rPr lang="de-CH" kern="0" dirty="0" smtClean="0">
                <a:latin typeface="+mn-lt"/>
                <a:ea typeface="ＭＳ Ｐゴシック" charset="0"/>
                <a:cs typeface="ＭＳ Ｐゴシック" charset="0"/>
              </a:rPr>
              <a:t>Das Trassee der Autobahn A5 führt über eine ehemalige Deponie</a:t>
            </a:r>
            <a:endParaRPr kumimoji="0" lang="de-C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CH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</a:rPr>
              <a:t>Bis in die 50er Jahre betrieben und dann mit Erde und Schutt aufgefüllt</a:t>
            </a: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de-CH" sz="1800" kern="0" noProof="0" dirty="0" smtClean="0">
                <a:latin typeface="+mn-lt"/>
                <a:ea typeface="ＭＳ Ｐゴシック" charset="0"/>
              </a:rPr>
              <a:t>Ein Teil der Deponie wurde überbaut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dirty="0" smtClean="0"/>
          </a:p>
          <a:p>
            <a:pPr lvl="0" eaLnBrk="0" hangingPunct="0">
              <a:spcBef>
                <a:spcPts val="1200"/>
              </a:spcBef>
              <a:buClr>
                <a:srgbClr val="333399"/>
              </a:buClr>
              <a:defRPr/>
            </a:pPr>
            <a:r>
              <a:rPr lang="de-CH" dirty="0" smtClean="0"/>
              <a:t>Ein Teil der Abfälle, welche nicht in einer normalen Deponie entsorgt werde konnten, wurden nach </a:t>
            </a:r>
            <a:r>
              <a:rPr lang="de-CH" dirty="0" err="1" smtClean="0"/>
              <a:t>Teuftal</a:t>
            </a:r>
            <a:r>
              <a:rPr lang="de-CH" dirty="0" smtClean="0"/>
              <a:t> gebracht.</a:t>
            </a:r>
          </a:p>
          <a:p>
            <a:pPr lvl="0" eaLnBrk="0" hangingPunct="0">
              <a:spcBef>
                <a:spcPts val="1200"/>
              </a:spcBef>
              <a:buClr>
                <a:srgbClr val="333399"/>
              </a:buClr>
              <a:defRPr/>
            </a:pPr>
            <a:r>
              <a:rPr lang="de-CH" dirty="0" smtClean="0"/>
              <a:t>Im </a:t>
            </a:r>
            <a:r>
              <a:rPr lang="de-CH" b="1" dirty="0" smtClean="0"/>
              <a:t>November 2012 </a:t>
            </a:r>
            <a:r>
              <a:rPr lang="de-CH" dirty="0" smtClean="0"/>
              <a:t> haben diese bei der Eintrittskontrolle zur Deponie einen Radioaktivitäts-Alarm ausgelöst. Ein Hotspot mit 225 </a:t>
            </a:r>
            <a:r>
              <a:rPr lang="de-CH" dirty="0" err="1" smtClean="0"/>
              <a:t>kBq</a:t>
            </a:r>
            <a:r>
              <a:rPr lang="de-CH" dirty="0" smtClean="0"/>
              <a:t>/kg </a:t>
            </a:r>
            <a:r>
              <a:rPr lang="de-CH" baseline="30000" dirty="0" smtClean="0"/>
              <a:t>226</a:t>
            </a:r>
            <a:r>
              <a:rPr lang="de-CH" dirty="0" smtClean="0"/>
              <a:t>Ra wurde gefunden (LE = 40 </a:t>
            </a:r>
            <a:r>
              <a:rPr lang="de-CH" dirty="0" err="1" smtClean="0"/>
              <a:t>Bq</a:t>
            </a:r>
            <a:r>
              <a:rPr lang="de-CH" dirty="0" smtClean="0"/>
              <a:t>/kg) </a:t>
            </a:r>
            <a:endParaRPr kumimoji="0" lang="de-C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790943" y="3354580"/>
            <a:ext cx="165100" cy="152400"/>
            <a:chOff x="752" y="1264"/>
            <a:chExt cx="104" cy="96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790943" y="1893447"/>
            <a:ext cx="165100" cy="152400"/>
            <a:chOff x="752" y="1264"/>
            <a:chExt cx="104" cy="96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790943" y="4118209"/>
            <a:ext cx="165100" cy="152400"/>
            <a:chOff x="752" y="1264"/>
            <a:chExt cx="104" cy="96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477078" y="1001174"/>
            <a:ext cx="8469212" cy="6445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3200" b="1" kern="0" smtClean="0">
                <a:latin typeface="+mj-lt"/>
                <a:ea typeface="ＭＳ Ｐゴシック" charset="0"/>
                <a:cs typeface="ＭＳ Ｐゴシック" charset="0"/>
              </a:rPr>
              <a:t>Ablauf Radiumfunde Deponie Lischenweg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1044943" y="1822168"/>
            <a:ext cx="7902682" cy="350202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tabLst/>
              <a:defRPr/>
            </a:pPr>
            <a:r>
              <a:rPr lang="de-CH" kern="0" dirty="0" smtClean="0">
                <a:latin typeface="+mn-lt"/>
                <a:ea typeface="ＭＳ Ｐゴシック" charset="0"/>
                <a:cs typeface="ＭＳ Ｐゴシック" charset="0"/>
              </a:rPr>
              <a:t>Gemäss üblichem Ablauf wurde die Suva alarmiert, welche ihrerseits das BAG informiert hat</a:t>
            </a:r>
            <a:endParaRPr kumimoji="0" lang="de-C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de-CH" sz="1800" kern="0" noProof="0" dirty="0" smtClean="0">
                <a:latin typeface="+mn-lt"/>
                <a:ea typeface="ＭＳ Ｐゴシック" charset="0"/>
              </a:rPr>
              <a:t>Die radioaktiven Abfälle wurden sortiert und fachgerecht entsorgt</a:t>
            </a:r>
            <a:endParaRPr kumimoji="0" lang="de-CH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541338" lvl="1" indent="-265113" eaLnBrk="0" hangingPunct="0">
              <a:spcBef>
                <a:spcPts val="6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de-CH" sz="1800" kern="0" dirty="0" smtClean="0">
                <a:latin typeface="+mn-lt"/>
                <a:ea typeface="ＭＳ Ｐゴシック" charset="0"/>
              </a:rPr>
              <a:t>Ein systematisches Verfahren zur Messung der Radioaktivität von Material aus der alten Deponie wurde eingeführt</a:t>
            </a:r>
            <a:endParaRPr lang="de-CH" sz="1800" kern="0" noProof="0" dirty="0" smtClean="0">
              <a:latin typeface="+mn-lt"/>
              <a:ea typeface="ＭＳ Ｐゴシック" charset="0"/>
            </a:endParaRP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e-CH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</a:rPr>
              <a:t>Die Arbeiter wurden über das richtige Verhalten bei Überschreitung des Schwellenwertes instruiert. Sie wurden mit persönlichen </a:t>
            </a:r>
            <a:r>
              <a:rPr lang="de-CH" sz="1800" kern="0" dirty="0" smtClean="0">
                <a:latin typeface="+mn-lt"/>
                <a:ea typeface="ＭＳ Ｐゴシック" charset="0"/>
              </a:rPr>
              <a:t>D</a:t>
            </a:r>
            <a:r>
              <a:rPr kumimoji="0" lang="de-CH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</a:rPr>
              <a:t>osimetern ausgerüstet. </a:t>
            </a: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endParaRPr lang="de-CH" sz="1800" kern="0" dirty="0">
              <a:latin typeface="+mn-lt"/>
              <a:ea typeface="ＭＳ Ｐゴシック" charset="0"/>
            </a:endParaRPr>
          </a:p>
          <a:p>
            <a:pPr marL="541338" marR="0" lvl="1" indent="-2651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buSzTx/>
              <a:buFont typeface="Arial" pitchFamily="34" charset="0"/>
              <a:buChar char="•"/>
              <a:tabLst/>
              <a:defRPr/>
            </a:pPr>
            <a:endParaRPr lang="de-CH" sz="1800" kern="0" dirty="0">
              <a:latin typeface="+mn-lt"/>
              <a:ea typeface="ＭＳ Ｐゴシック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790943" y="1893447"/>
            <a:ext cx="165100" cy="152400"/>
            <a:chOff x="752" y="1264"/>
            <a:chExt cx="104" cy="96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724466" y="1001174"/>
            <a:ext cx="7461250" cy="6445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3200" b="1" kern="0" dirty="0" smtClean="0">
                <a:latin typeface="+mj-lt"/>
                <a:ea typeface="ＭＳ Ｐゴシック" charset="0"/>
                <a:cs typeface="ＭＳ Ｐゴシック" charset="0"/>
              </a:rPr>
              <a:t>Ablauf (2)</a:t>
            </a:r>
            <a:endParaRPr kumimoji="0" lang="de-CH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1708" y="4711568"/>
            <a:ext cx="7990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4 </a:t>
            </a:r>
            <a:r>
              <a:rPr lang="fr-FR" dirty="0"/>
              <a:t>mal </a:t>
            </a:r>
            <a:r>
              <a:rPr lang="fr-FR" dirty="0" err="1"/>
              <a:t>wurden</a:t>
            </a:r>
            <a:r>
              <a:rPr lang="fr-FR" dirty="0"/>
              <a:t> </a:t>
            </a:r>
            <a:r>
              <a:rPr lang="fr-FR" dirty="0" err="1"/>
              <a:t>Werte</a:t>
            </a:r>
            <a:r>
              <a:rPr lang="fr-FR" dirty="0"/>
              <a:t> </a:t>
            </a:r>
            <a:r>
              <a:rPr lang="fr-FR" dirty="0" err="1"/>
              <a:t>gemessen</a:t>
            </a:r>
            <a:r>
              <a:rPr lang="fr-FR" dirty="0"/>
              <a:t>, welche die </a:t>
            </a:r>
            <a:r>
              <a:rPr lang="fr-FR" dirty="0" err="1"/>
              <a:t>definierte</a:t>
            </a:r>
            <a:r>
              <a:rPr lang="fr-FR" dirty="0"/>
              <a:t> </a:t>
            </a:r>
            <a:r>
              <a:rPr lang="fr-FR" dirty="0" err="1"/>
              <a:t>Schwelle</a:t>
            </a:r>
            <a:r>
              <a:rPr lang="fr-FR" dirty="0"/>
              <a:t> </a:t>
            </a:r>
            <a:r>
              <a:rPr lang="fr-FR" dirty="0" err="1"/>
              <a:t>überschritten</a:t>
            </a:r>
            <a:r>
              <a:rPr lang="fr-FR" dirty="0"/>
              <a:t> </a:t>
            </a:r>
            <a:r>
              <a:rPr lang="fr-FR" dirty="0" err="1"/>
              <a:t>haben</a:t>
            </a:r>
            <a:endParaRPr lang="fr-FR" dirty="0"/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815676" y="4873917"/>
            <a:ext cx="165100" cy="152400"/>
            <a:chOff x="752" y="1264"/>
            <a:chExt cx="104" cy="96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76" y="1280"/>
              <a:ext cx="80" cy="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52" y="1264"/>
              <a:ext cx="80" cy="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de-CH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5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32807" r="10046" b="14708"/>
          <a:stretch/>
        </p:blipFill>
        <p:spPr>
          <a:xfrm>
            <a:off x="4616528" y="688228"/>
            <a:ext cx="4527472" cy="2660300"/>
          </a:xfrm>
          <a:prstGeom prst="rect">
            <a:avLst/>
          </a:prstGeom>
        </p:spPr>
      </p:pic>
      <p:sp>
        <p:nvSpPr>
          <p:cNvPr id="2" name="Titre 3"/>
          <p:cNvSpPr txBox="1">
            <a:spLocks/>
          </p:cNvSpPr>
          <p:nvPr/>
        </p:nvSpPr>
        <p:spPr>
          <a:xfrm>
            <a:off x="1023137" y="2018378"/>
            <a:ext cx="7461250" cy="644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4" y="1207103"/>
            <a:ext cx="4950488" cy="37128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06831" y="75488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13.08.2013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73" y="3464169"/>
            <a:ext cx="4310743" cy="32330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3" y="3837748"/>
            <a:ext cx="3878665" cy="29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 txBox="1">
            <a:spLocks/>
          </p:cNvSpPr>
          <p:nvPr/>
        </p:nvSpPr>
        <p:spPr>
          <a:xfrm>
            <a:off x="1023137" y="2018378"/>
            <a:ext cx="7461250" cy="644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65" y="874206"/>
            <a:ext cx="4171322" cy="55617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60914" y="540756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20.01.2014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2" y="743578"/>
            <a:ext cx="3206681" cy="42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971600" y="1231040"/>
            <a:ext cx="7461250" cy="644525"/>
          </a:xfrm>
          <a:prstGeom prst="rect">
            <a:avLst/>
          </a:prstGeom>
        </p:spPr>
        <p:txBody>
          <a:bodyPr/>
          <a:lstStyle/>
          <a:p>
            <a:pPr lvl="0" eaLnBrk="0" hangingPunct="0">
              <a:defRPr/>
            </a:pPr>
            <a:r>
              <a:rPr kumimoji="0" lang="fr-CH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01. </a:t>
            </a:r>
            <a:r>
              <a:rPr lang="fr-CH" sz="2800" b="1" kern="0" dirty="0" smtClean="0">
                <a:latin typeface="+mj-lt"/>
                <a:ea typeface="ＭＳ Ｐゴシック" charset="0"/>
                <a:cs typeface="ＭＳ Ｐゴシック" charset="0"/>
              </a:rPr>
              <a:t>Juni </a:t>
            </a:r>
            <a:r>
              <a:rPr kumimoji="0" lang="fr-CH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2014 :</a:t>
            </a:r>
            <a:endParaRPr kumimoji="0" lang="de-CH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1807104"/>
            <a:ext cx="74888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/>
            <a:endParaRPr lang="fr-CH" sz="2200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lvl="0" algn="just" eaLnBrk="1" hangingPunct="1"/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Die Presse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meldet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,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dass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bei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den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Bauarbeiten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einer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Umfahrungsstrasse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>
                <a:latin typeface="+mn-lt"/>
                <a:ea typeface="Times New Roman" pitchFamily="18" charset="0"/>
                <a:cs typeface="Arial" pitchFamily="34" charset="0"/>
              </a:rPr>
              <a:t>in </a:t>
            </a:r>
            <a:r>
              <a:rPr lang="fr-CH" sz="2200" dirty="0" err="1">
                <a:latin typeface="+mn-lt"/>
                <a:ea typeface="Times New Roman" pitchFamily="18" charset="0"/>
                <a:cs typeface="Arial" pitchFamily="34" charset="0"/>
              </a:rPr>
              <a:t>Biel</a:t>
            </a:r>
            <a:r>
              <a:rPr lang="fr-CH" sz="2200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auf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dem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Gebiet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einer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>
                <a:latin typeface="+mn-lt"/>
                <a:ea typeface="Times New Roman" pitchFamily="18" charset="0"/>
                <a:cs typeface="Arial" pitchFamily="34" charset="0"/>
              </a:rPr>
              <a:t>ehemaligen</a:t>
            </a:r>
            <a:r>
              <a:rPr lang="fr-CH" sz="2200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Deponie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durch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Radium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kontaminierte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Abfälle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aufgefunden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fr-CH" sz="2200" dirty="0" err="1" smtClean="0">
                <a:latin typeface="+mn-lt"/>
                <a:ea typeface="Times New Roman" pitchFamily="18" charset="0"/>
                <a:cs typeface="Arial" pitchFamily="34" charset="0"/>
              </a:rPr>
              <a:t>wurden</a:t>
            </a:r>
            <a:r>
              <a:rPr lang="fr-CH" sz="2200" dirty="0" smtClean="0"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endParaRPr lang="fr-CH" sz="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1" hangingPunct="1">
              <a:buFontTx/>
              <a:buChar char="•"/>
            </a:pPr>
            <a:endParaRPr lang="de-CH" sz="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28" y="188640"/>
            <a:ext cx="6552728" cy="656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188352" y="5354052"/>
            <a:ext cx="183569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chemeClr val="bg1"/>
                </a:solidFill>
              </a:rPr>
              <a:t>Le Matin Dimanche </a:t>
            </a:r>
            <a:r>
              <a:rPr lang="fr-CH" sz="1400" b="1" dirty="0" err="1" smtClean="0">
                <a:solidFill>
                  <a:schemeClr val="bg1"/>
                </a:solidFill>
              </a:rPr>
              <a:t>vom</a:t>
            </a:r>
            <a:r>
              <a:rPr lang="fr-CH" sz="1400" b="1" dirty="0" smtClean="0">
                <a:solidFill>
                  <a:schemeClr val="bg1"/>
                </a:solidFill>
              </a:rPr>
              <a:t> 1.6.2014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39856" y="306630"/>
            <a:ext cx="1302025" cy="8150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7513" y="387625"/>
            <a:ext cx="63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de-CH" sz="4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80794~1\AppData\Local\Temp\SNAGHTML6176f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41" y="1157066"/>
            <a:ext cx="5592859" cy="34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G_0_Praesentationsvorlage_F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CCCCFF"/>
      </a:hlink>
      <a:folHlink>
        <a:srgbClr val="B2B2B2"/>
      </a:folHlink>
    </a:clrScheme>
    <a:fontScheme name="BAG_0_Praesentationsvorlage_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G_0_Praesentationsvorlage_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G_0_Praesentationsvorlage_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G_0_Praesentationsvorlage_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G_0_Praesentationsvorlage_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G_0_Praesentationsvorlage_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G_0_Praesentationsvorlage_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G_0_Praesentationsvorlage_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BAG_0_Praesentationsvorlage_F</Template>
  <TotalTime>0</TotalTime>
  <Words>834</Words>
  <Application>Microsoft Office PowerPoint</Application>
  <PresentationFormat>On-screen Show (4:3)</PresentationFormat>
  <Paragraphs>213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Mincho</vt:lpstr>
      <vt:lpstr>ＭＳ Ｐゴシック</vt:lpstr>
      <vt:lpstr>Arial</vt:lpstr>
      <vt:lpstr>Calibri</vt:lpstr>
      <vt:lpstr>Times</vt:lpstr>
      <vt:lpstr>Times New Roman</vt:lpstr>
      <vt:lpstr>Univers-Light</vt:lpstr>
      <vt:lpstr>Verdana</vt:lpstr>
      <vt:lpstr>Wingdings</vt:lpstr>
      <vt:lpstr>BAG_0_Praesentationsvorlage_F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IDZ-EDI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Sybille Estier</dc:creator>
  <cp:lastModifiedBy>Janett</cp:lastModifiedBy>
  <cp:revision>990</cp:revision>
  <cp:lastPrinted>2012-07-19T21:36:28Z</cp:lastPrinted>
  <dcterms:created xsi:type="dcterms:W3CDTF">2007-02-07T14:03:41Z</dcterms:created>
  <dcterms:modified xsi:type="dcterms:W3CDTF">2017-11-02T14:21:44Z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#UserID">
    <vt:lpwstr>'U6539'</vt:lpwstr>
  </property>
  <property fmtid="{D5CDD505-2E9C-101B-9397-08002B2CF9AE}" pid="3" name="LoginUserID">
    <vt:lpwstr>U6539</vt:lpwstr>
  </property>
  <property fmtid="{D5CDD505-2E9C-101B-9397-08002B2CF9AE}" pid="4" name="BearbUserID">
    <vt:lpwstr/>
  </property>
  <property fmtid="{D5CDD505-2E9C-101B-9397-08002B2CF9AE}" pid="5" name="UserUserID">
    <vt:lpwstr>U6539</vt:lpwstr>
  </property>
  <property fmtid="{D5CDD505-2E9C-101B-9397-08002B2CF9AE}" pid="6" name="LoginFullname">
    <vt:lpwstr>Estier Sybille;U6539</vt:lpwstr>
  </property>
  <property fmtid="{D5CDD505-2E9C-101B-9397-08002B2CF9AE}" pid="7" name="BearbFullname">
    <vt:lpwstr/>
  </property>
  <property fmtid="{D5CDD505-2E9C-101B-9397-08002B2CF9AE}" pid="8" name="UserFullname">
    <vt:lpwstr>Estier Sybille;U6539</vt:lpwstr>
  </property>
  <property fmtid="{D5CDD505-2E9C-101B-9397-08002B2CF9AE}" pid="9" name="LoginName">
    <vt:lpwstr>Estier</vt:lpwstr>
  </property>
  <property fmtid="{D5CDD505-2E9C-101B-9397-08002B2CF9AE}" pid="10" name="BearbName">
    <vt:lpwstr/>
  </property>
  <property fmtid="{D5CDD505-2E9C-101B-9397-08002B2CF9AE}" pid="11" name="UserName">
    <vt:lpwstr>Estier</vt:lpwstr>
  </property>
  <property fmtid="{D5CDD505-2E9C-101B-9397-08002B2CF9AE}" pid="12" name="LoginVorname">
    <vt:lpwstr>Sybille</vt:lpwstr>
  </property>
  <property fmtid="{D5CDD505-2E9C-101B-9397-08002B2CF9AE}" pid="13" name="BearbVorname">
    <vt:lpwstr/>
  </property>
  <property fmtid="{D5CDD505-2E9C-101B-9397-08002B2CF9AE}" pid="14" name="UserVorname">
    <vt:lpwstr>Sybille</vt:lpwstr>
  </property>
  <property fmtid="{D5CDD505-2E9C-101B-9397-08002B2CF9AE}" pid="15" name="LoginKurzel">
    <vt:lpwstr>ESS</vt:lpwstr>
  </property>
  <property fmtid="{D5CDD505-2E9C-101B-9397-08002B2CF9AE}" pid="16" name="BearbKurzel">
    <vt:lpwstr/>
  </property>
  <property fmtid="{D5CDD505-2E9C-101B-9397-08002B2CF9AE}" pid="17" name="UserKurzel">
    <vt:lpwstr>ESS</vt:lpwstr>
  </property>
  <property fmtid="{D5CDD505-2E9C-101B-9397-08002B2CF9AE}" pid="18" name="LoginBuro">
    <vt:lpwstr/>
  </property>
  <property fmtid="{D5CDD505-2E9C-101B-9397-08002B2CF9AE}" pid="19" name="BearbBuro">
    <vt:lpwstr/>
  </property>
  <property fmtid="{D5CDD505-2E9C-101B-9397-08002B2CF9AE}" pid="20" name="UserBuro">
    <vt:lpwstr/>
  </property>
  <property fmtid="{D5CDD505-2E9C-101B-9397-08002B2CF9AE}" pid="21" name="LoginTel">
    <vt:lpwstr>+41 26 300 91 65</vt:lpwstr>
  </property>
  <property fmtid="{D5CDD505-2E9C-101B-9397-08002B2CF9AE}" pid="22" name="BearbTel">
    <vt:lpwstr/>
  </property>
  <property fmtid="{D5CDD505-2E9C-101B-9397-08002B2CF9AE}" pid="23" name="UserTel">
    <vt:lpwstr>+41 26 300 91 65</vt:lpwstr>
  </property>
  <property fmtid="{D5CDD505-2E9C-101B-9397-08002B2CF9AE}" pid="24" name="LoginFax">
    <vt:lpwstr>+41 31 </vt:lpwstr>
  </property>
  <property fmtid="{D5CDD505-2E9C-101B-9397-08002B2CF9AE}" pid="25" name="BearbFax">
    <vt:lpwstr/>
  </property>
  <property fmtid="{D5CDD505-2E9C-101B-9397-08002B2CF9AE}" pid="26" name="UserFax">
    <vt:lpwstr>+41 31 </vt:lpwstr>
  </property>
  <property fmtid="{D5CDD505-2E9C-101B-9397-08002B2CF9AE}" pid="27" name="LoginMailAdr">
    <vt:lpwstr>sybille.estier@bag.admin.ch</vt:lpwstr>
  </property>
  <property fmtid="{D5CDD505-2E9C-101B-9397-08002B2CF9AE}" pid="28" name="BearbMailAdr">
    <vt:lpwstr/>
  </property>
  <property fmtid="{D5CDD505-2E9C-101B-9397-08002B2CF9AE}" pid="29" name="UserMailAdr">
    <vt:lpwstr>sybille.estier@bag.admin.ch</vt:lpwstr>
  </property>
  <property fmtid="{D5CDD505-2E9C-101B-9397-08002B2CF9AE}" pid="30" name="LoginLocation">
    <vt:lpwstr>Chemin du Musée 3</vt:lpwstr>
  </property>
  <property fmtid="{D5CDD505-2E9C-101B-9397-08002B2CF9AE}" pid="31" name="BearbLocation">
    <vt:lpwstr/>
  </property>
  <property fmtid="{D5CDD505-2E9C-101B-9397-08002B2CF9AE}" pid="32" name="UserLocation">
    <vt:lpwstr>Chemin du Musée 3</vt:lpwstr>
  </property>
  <property fmtid="{D5CDD505-2E9C-101B-9397-08002B2CF9AE}" pid="33" name="LoginOrgUnitID">
    <vt:lpwstr>Direktionsbereich Verbraucherschutz</vt:lpwstr>
  </property>
  <property fmtid="{D5CDD505-2E9C-101B-9397-08002B2CF9AE}" pid="34" name="BearbOrgUnitID">
    <vt:lpwstr/>
  </property>
  <property fmtid="{D5CDD505-2E9C-101B-9397-08002B2CF9AE}" pid="35" name="UserOrgUnitID">
    <vt:lpwstr>Direktionsbereich Verbraucherschutz</vt:lpwstr>
  </property>
  <property fmtid="{D5CDD505-2E9C-101B-9397-08002B2CF9AE}" pid="36" name="LoginTitle_D">
    <vt:lpwstr/>
  </property>
  <property fmtid="{D5CDD505-2E9C-101B-9397-08002B2CF9AE}" pid="37" name="BearbTitle_D">
    <vt:lpwstr/>
  </property>
  <property fmtid="{D5CDD505-2E9C-101B-9397-08002B2CF9AE}" pid="38" name="UserTitle_D">
    <vt:lpwstr/>
  </property>
  <property fmtid="{D5CDD505-2E9C-101B-9397-08002B2CF9AE}" pid="39" name="LoginTitle_F">
    <vt:lpwstr/>
  </property>
  <property fmtid="{D5CDD505-2E9C-101B-9397-08002B2CF9AE}" pid="40" name="BearbTitle_F">
    <vt:lpwstr/>
  </property>
  <property fmtid="{D5CDD505-2E9C-101B-9397-08002B2CF9AE}" pid="41" name="UserTitle_F">
    <vt:lpwstr/>
  </property>
  <property fmtid="{D5CDD505-2E9C-101B-9397-08002B2CF9AE}" pid="42" name="LoginTitle_I">
    <vt:lpwstr/>
  </property>
  <property fmtid="{D5CDD505-2E9C-101B-9397-08002B2CF9AE}" pid="43" name="BearbTitle_I">
    <vt:lpwstr/>
  </property>
  <property fmtid="{D5CDD505-2E9C-101B-9397-08002B2CF9AE}" pid="44" name="UserTitle_I">
    <vt:lpwstr/>
  </property>
  <property fmtid="{D5CDD505-2E9C-101B-9397-08002B2CF9AE}" pid="45" name="LoginTitle_E">
    <vt:lpwstr/>
  </property>
  <property fmtid="{D5CDD505-2E9C-101B-9397-08002B2CF9AE}" pid="46" name="BearbTitle_E">
    <vt:lpwstr/>
  </property>
  <property fmtid="{D5CDD505-2E9C-101B-9397-08002B2CF9AE}" pid="47" name="UserTitle_E">
    <vt:lpwstr/>
  </property>
  <property fmtid="{D5CDD505-2E9C-101B-9397-08002B2CF9AE}" pid="48" name="LoginTitle_R">
    <vt:lpwstr/>
  </property>
  <property fmtid="{D5CDD505-2E9C-101B-9397-08002B2CF9AE}" pid="49" name="BearbTitle_R">
    <vt:lpwstr/>
  </property>
  <property fmtid="{D5CDD505-2E9C-101B-9397-08002B2CF9AE}" pid="50" name="UserTitle_R">
    <vt:lpwstr/>
  </property>
  <property fmtid="{D5CDD505-2E9C-101B-9397-08002B2CF9AE}" pid="51" name="LoginFunction_D">
    <vt:lpwstr/>
  </property>
  <property fmtid="{D5CDD505-2E9C-101B-9397-08002B2CF9AE}" pid="52" name="BearbFunction_D">
    <vt:lpwstr/>
  </property>
  <property fmtid="{D5CDD505-2E9C-101B-9397-08002B2CF9AE}" pid="53" name="UserFunction_D">
    <vt:lpwstr/>
  </property>
  <property fmtid="{D5CDD505-2E9C-101B-9397-08002B2CF9AE}" pid="54" name="LoginFunction_F">
    <vt:lpwstr/>
  </property>
  <property fmtid="{D5CDD505-2E9C-101B-9397-08002B2CF9AE}" pid="55" name="BearbFunction_F">
    <vt:lpwstr/>
  </property>
  <property fmtid="{D5CDD505-2E9C-101B-9397-08002B2CF9AE}" pid="56" name="UserFunction_F">
    <vt:lpwstr/>
  </property>
  <property fmtid="{D5CDD505-2E9C-101B-9397-08002B2CF9AE}" pid="57" name="LoginFunction_I">
    <vt:lpwstr/>
  </property>
  <property fmtid="{D5CDD505-2E9C-101B-9397-08002B2CF9AE}" pid="58" name="BearbFunction_I">
    <vt:lpwstr/>
  </property>
  <property fmtid="{D5CDD505-2E9C-101B-9397-08002B2CF9AE}" pid="59" name="UserFunction_I">
    <vt:lpwstr/>
  </property>
  <property fmtid="{D5CDD505-2E9C-101B-9397-08002B2CF9AE}" pid="60" name="LoginFunction_E">
    <vt:lpwstr/>
  </property>
  <property fmtid="{D5CDD505-2E9C-101B-9397-08002B2CF9AE}" pid="61" name="BearbFunction_E">
    <vt:lpwstr/>
  </property>
  <property fmtid="{D5CDD505-2E9C-101B-9397-08002B2CF9AE}" pid="62" name="UserFunction_E">
    <vt:lpwstr/>
  </property>
  <property fmtid="{D5CDD505-2E9C-101B-9397-08002B2CF9AE}" pid="63" name="LoginFunction_R">
    <vt:lpwstr/>
  </property>
  <property fmtid="{D5CDD505-2E9C-101B-9397-08002B2CF9AE}" pid="64" name="BearbFunction_R">
    <vt:lpwstr/>
  </property>
  <property fmtid="{D5CDD505-2E9C-101B-9397-08002B2CF9AE}" pid="65" name="UserFunction_R">
    <vt:lpwstr/>
  </property>
  <property fmtid="{D5CDD505-2E9C-101B-9397-08002B2CF9AE}" pid="66" name="strTitle">
    <vt:lpwstr/>
  </property>
  <property fmtid="{D5CDD505-2E9C-101B-9397-08002B2CF9AE}" pid="67" name="strDate">
    <vt:lpwstr/>
  </property>
  <property fmtid="{D5CDD505-2E9C-101B-9397-08002B2CF9AE}" pid="68" name="#Location">
    <vt:lpwstr>'Chemin du Musée 3'</vt:lpwstr>
  </property>
  <property fmtid="{D5CDD505-2E9C-101B-9397-08002B2CF9AE}" pid="69" name="Location">
    <vt:lpwstr>Chemin du Musée 3</vt:lpwstr>
  </property>
  <property fmtid="{D5CDD505-2E9C-101B-9397-08002B2CF9AE}" pid="70" name="LocationAdr">
    <vt:lpwstr>Chemin du Musée 3</vt:lpwstr>
  </property>
  <property fmtid="{D5CDD505-2E9C-101B-9397-08002B2CF9AE}" pid="71" name="LocationPLZ">
    <vt:lpwstr>1700</vt:lpwstr>
  </property>
  <property fmtid="{D5CDD505-2E9C-101B-9397-08002B2CF9AE}" pid="72" name="Location_D">
    <vt:lpwstr>Freiburg</vt:lpwstr>
  </property>
  <property fmtid="{D5CDD505-2E9C-101B-9397-08002B2CF9AE}" pid="73" name="Location_F">
    <vt:lpwstr>Fribourg</vt:lpwstr>
  </property>
  <property fmtid="{D5CDD505-2E9C-101B-9397-08002B2CF9AE}" pid="74" name="Location_I">
    <vt:lpwstr>Fribourgo</vt:lpwstr>
  </property>
  <property fmtid="{D5CDD505-2E9C-101B-9397-08002B2CF9AE}" pid="75" name="Location_R">
    <vt:lpwstr/>
  </property>
  <property fmtid="{D5CDD505-2E9C-101B-9397-08002B2CF9AE}" pid="76" name="Location_E">
    <vt:lpwstr>Freiburg</vt:lpwstr>
  </property>
  <property fmtid="{D5CDD505-2E9C-101B-9397-08002B2CF9AE}" pid="77" name="Land">
    <vt:lpwstr>CH</vt:lpwstr>
  </property>
  <property fmtid="{D5CDD505-2E9C-101B-9397-08002B2CF9AE}" pid="78" name="PostAdr_D">
    <vt:lpwstr> Freiburg</vt:lpwstr>
  </property>
  <property fmtid="{D5CDD505-2E9C-101B-9397-08002B2CF9AE}" pid="79" name="PostAdr_F">
    <vt:lpwstr>Fribourg</vt:lpwstr>
  </property>
  <property fmtid="{D5CDD505-2E9C-101B-9397-08002B2CF9AE}" pid="80" name="PostAdr_I">
    <vt:lpwstr>Fribourgo</vt:lpwstr>
  </property>
  <property fmtid="{D5CDD505-2E9C-101B-9397-08002B2CF9AE}" pid="81" name="PostAdr_R">
    <vt:lpwstr/>
  </property>
  <property fmtid="{D5CDD505-2E9C-101B-9397-08002B2CF9AE}" pid="82" name="PostAdr_E">
    <vt:lpwstr>Freiburg</vt:lpwstr>
  </property>
  <property fmtid="{D5CDD505-2E9C-101B-9397-08002B2CF9AE}" pid="83" name="PostPLZ">
    <vt:lpwstr>1700</vt:lpwstr>
  </property>
  <property fmtid="{D5CDD505-2E9C-101B-9397-08002B2CF9AE}" pid="84" name="Department_D">
    <vt:lpwstr>EDI</vt:lpwstr>
  </property>
  <property fmtid="{D5CDD505-2E9C-101B-9397-08002B2CF9AE}" pid="85" name="Department_F">
    <vt:lpwstr>DFI</vt:lpwstr>
  </property>
  <property fmtid="{D5CDD505-2E9C-101B-9397-08002B2CF9AE}" pid="86" name="Department_I">
    <vt:lpwstr>DFI</vt:lpwstr>
  </property>
  <property fmtid="{D5CDD505-2E9C-101B-9397-08002B2CF9AE}" pid="87" name="Department_R">
    <vt:lpwstr>DFI</vt:lpwstr>
  </property>
  <property fmtid="{D5CDD505-2E9C-101B-9397-08002B2CF9AE}" pid="88" name="Department_E">
    <vt:lpwstr>FDHA</vt:lpwstr>
  </property>
  <property fmtid="{D5CDD505-2E9C-101B-9397-08002B2CF9AE}" pid="89" name="DepartmentName_D">
    <vt:lpwstr>Eidgenössisches Departement des Innern</vt:lpwstr>
  </property>
  <property fmtid="{D5CDD505-2E9C-101B-9397-08002B2CF9AE}" pid="90" name="DepartmentName_F">
    <vt:lpwstr>Département fédéral de l'intérieur</vt:lpwstr>
  </property>
  <property fmtid="{D5CDD505-2E9C-101B-9397-08002B2CF9AE}" pid="91" name="DepartmentName_I">
    <vt:lpwstr>Dipartimento federale dell'interno</vt:lpwstr>
  </property>
  <property fmtid="{D5CDD505-2E9C-101B-9397-08002B2CF9AE}" pid="92" name="DepartmentName_R">
    <vt:lpwstr>Departament federal da l'intern</vt:lpwstr>
  </property>
  <property fmtid="{D5CDD505-2E9C-101B-9397-08002B2CF9AE}" pid="93" name="DepartmentName_E">
    <vt:lpwstr>Federal Department of Home Affairs</vt:lpwstr>
  </property>
  <property fmtid="{D5CDD505-2E9C-101B-9397-08002B2CF9AE}" pid="94" name="Office_D">
    <vt:lpwstr>BAG</vt:lpwstr>
  </property>
  <property fmtid="{D5CDD505-2E9C-101B-9397-08002B2CF9AE}" pid="95" name="Office_F">
    <vt:lpwstr>OFSP</vt:lpwstr>
  </property>
  <property fmtid="{D5CDD505-2E9C-101B-9397-08002B2CF9AE}" pid="96" name="Office_I">
    <vt:lpwstr>UFSP</vt:lpwstr>
  </property>
  <property fmtid="{D5CDD505-2E9C-101B-9397-08002B2CF9AE}" pid="97" name="Office_R">
    <vt:lpwstr/>
  </property>
  <property fmtid="{D5CDD505-2E9C-101B-9397-08002B2CF9AE}" pid="98" name="Office_E">
    <vt:lpwstr>FOPH</vt:lpwstr>
  </property>
  <property fmtid="{D5CDD505-2E9C-101B-9397-08002B2CF9AE}" pid="99" name="OfficeName_D">
    <vt:lpwstr>Bundesamt für Gesundheit</vt:lpwstr>
  </property>
  <property fmtid="{D5CDD505-2E9C-101B-9397-08002B2CF9AE}" pid="100" name="OfficeName_F">
    <vt:lpwstr>Office fédéral de la santé publique</vt:lpwstr>
  </property>
  <property fmtid="{D5CDD505-2E9C-101B-9397-08002B2CF9AE}" pid="101" name="OfficeName_I">
    <vt:lpwstr>Ufficio federale della sanità pubblica</vt:lpwstr>
  </property>
  <property fmtid="{D5CDD505-2E9C-101B-9397-08002B2CF9AE}" pid="102" name="OfficeName_R">
    <vt:lpwstr/>
  </property>
  <property fmtid="{D5CDD505-2E9C-101B-9397-08002B2CF9AE}" pid="103" name="OfficeName_E">
    <vt:lpwstr>Federal Office of Public Health</vt:lpwstr>
  </property>
  <property fmtid="{D5CDD505-2E9C-101B-9397-08002B2CF9AE}" pid="104" name="#OrgUnitID">
    <vt:lpwstr>'Direktionsbereich Verbraucherschutz'</vt:lpwstr>
  </property>
  <property fmtid="{D5CDD505-2E9C-101B-9397-08002B2CF9AE}" pid="105" name="OrgUnitID">
    <vt:lpwstr>Direktionsbereich Verbraucherschutz</vt:lpwstr>
  </property>
  <property fmtid="{D5CDD505-2E9C-101B-9397-08002B2CF9AE}" pid="106" name="OrgUnitTel">
    <vt:lpwstr>+41 31 323 02 54</vt:lpwstr>
  </property>
  <property fmtid="{D5CDD505-2E9C-101B-9397-08002B2CF9AE}" pid="107" name="OrgUnitFax">
    <vt:lpwstr>+41 31 322 83 83</vt:lpwstr>
  </property>
  <property fmtid="{D5CDD505-2E9C-101B-9397-08002B2CF9AE}" pid="108" name="OrgUnitMail">
    <vt:lpwstr/>
  </property>
  <property fmtid="{D5CDD505-2E9C-101B-9397-08002B2CF9AE}" pid="109" name="Header_D">
    <vt:lpwstr>Direktionsbereich Verbraucherschutz</vt:lpwstr>
  </property>
  <property fmtid="{D5CDD505-2E9C-101B-9397-08002B2CF9AE}" pid="110" name="Header_F">
    <vt:lpwstr>Unité de direction Protection des consommateurs</vt:lpwstr>
  </property>
  <property fmtid="{D5CDD505-2E9C-101B-9397-08002B2CF9AE}" pid="111" name="Header_I">
    <vt:lpwstr>Unità di direzione protezione die consumatori</vt:lpwstr>
  </property>
  <property fmtid="{D5CDD505-2E9C-101B-9397-08002B2CF9AE}" pid="112" name="Header_E">
    <vt:lpwstr>Consumer Protection Directorate</vt:lpwstr>
  </property>
  <property fmtid="{D5CDD505-2E9C-101B-9397-08002B2CF9AE}" pid="113" name="Header_R">
    <vt:lpwstr/>
  </property>
  <property fmtid="{D5CDD505-2E9C-101B-9397-08002B2CF9AE}" pid="114" name="Footer_D">
    <vt:lpwstr>Sektion Überwachung der Radioaktivität</vt:lpwstr>
  </property>
  <property fmtid="{D5CDD505-2E9C-101B-9397-08002B2CF9AE}" pid="115" name="Footer_F">
    <vt:lpwstr>Section Surveillance de la radioactivité</vt:lpwstr>
  </property>
  <property fmtid="{D5CDD505-2E9C-101B-9397-08002B2CF9AE}" pid="116" name="Footer_I">
    <vt:lpwstr>Sezione sorveglianza della radioattività</vt:lpwstr>
  </property>
  <property fmtid="{D5CDD505-2E9C-101B-9397-08002B2CF9AE}" pid="117" name="Footer_E">
    <vt:lpwstr>Radioactivity Monitoring Section</vt:lpwstr>
  </property>
  <property fmtid="{D5CDD505-2E9C-101B-9397-08002B2CF9AE}" pid="118" name="Footer_R">
    <vt:lpwstr/>
  </property>
  <property fmtid="{D5CDD505-2E9C-101B-9397-08002B2CF9AE}" pid="119" name="UnderUnit_D">
    <vt:lpwstr>Informationstechnologie</vt:lpwstr>
  </property>
  <property fmtid="{D5CDD505-2E9C-101B-9397-08002B2CF9AE}" pid="120" name="UnderUnit_F">
    <vt:lpwstr>Technologies de l'information</vt:lpwstr>
  </property>
  <property fmtid="{D5CDD505-2E9C-101B-9397-08002B2CF9AE}" pid="121" name="UnderUnit_I">
    <vt:lpwstr>Tecnologie dell'informazione</vt:lpwstr>
  </property>
  <property fmtid="{D5CDD505-2E9C-101B-9397-08002B2CF9AE}" pid="122" name="UnderUnit_E">
    <vt:lpwstr>Information Technology</vt:lpwstr>
  </property>
  <property fmtid="{D5CDD505-2E9C-101B-9397-08002B2CF9AE}" pid="123" name="UnderUnit_R">
    <vt:lpwstr/>
  </property>
  <property fmtid="{D5CDD505-2E9C-101B-9397-08002B2CF9AE}" pid="124" name="Internet_D">
    <vt:lpwstr>www.statistik.admin.ch</vt:lpwstr>
  </property>
  <property fmtid="{D5CDD505-2E9C-101B-9397-08002B2CF9AE}" pid="125" name="Internet_F">
    <vt:lpwstr>www.statistique.admin.ch</vt:lpwstr>
  </property>
  <property fmtid="{D5CDD505-2E9C-101B-9397-08002B2CF9AE}" pid="126" name="Internet_I">
    <vt:lpwstr>www.statistica.admin.ch</vt:lpwstr>
  </property>
  <property fmtid="{D5CDD505-2E9C-101B-9397-08002B2CF9AE}" pid="127" name="Internet_E">
    <vt:lpwstr>www.statistics.admin.ch</vt:lpwstr>
  </property>
  <property fmtid="{D5CDD505-2E9C-101B-9397-08002B2CF9AE}" pid="128" name="Internet_R">
    <vt:lpwstr/>
  </property>
  <property fmtid="{D5CDD505-2E9C-101B-9397-08002B2CF9AE}" pid="129" name="OrgUnitCode_D">
    <vt:lpwstr/>
  </property>
  <property fmtid="{D5CDD505-2E9C-101B-9397-08002B2CF9AE}" pid="130" name="OrgUnitCode_F">
    <vt:lpwstr/>
  </property>
  <property fmtid="{D5CDD505-2E9C-101B-9397-08002B2CF9AE}" pid="131" name="OrgUnitCode_I">
    <vt:lpwstr/>
  </property>
  <property fmtid="{D5CDD505-2E9C-101B-9397-08002B2CF9AE}" pid="132" name="OrgUnitCode_E">
    <vt:lpwstr/>
  </property>
  <property fmtid="{D5CDD505-2E9C-101B-9397-08002B2CF9AE}" pid="133" name="OrgUnitCode_R">
    <vt:lpwstr/>
  </property>
  <property fmtid="{D5CDD505-2E9C-101B-9397-08002B2CF9AE}" pid="134" name="LoginOrgUnitTel">
    <vt:lpwstr>+41 31 323 02 54</vt:lpwstr>
  </property>
  <property fmtid="{D5CDD505-2E9C-101B-9397-08002B2CF9AE}" pid="135" name="BearbOrgUnitTel">
    <vt:lpwstr/>
  </property>
  <property fmtid="{D5CDD505-2E9C-101B-9397-08002B2CF9AE}" pid="136" name="UserOrgUnitTel">
    <vt:lpwstr>+41 31 323 02 54</vt:lpwstr>
  </property>
  <property fmtid="{D5CDD505-2E9C-101B-9397-08002B2CF9AE}" pid="137" name="LoginOrgUnitFax">
    <vt:lpwstr>+41 31 322 83 83</vt:lpwstr>
  </property>
  <property fmtid="{D5CDD505-2E9C-101B-9397-08002B2CF9AE}" pid="138" name="BearbOrgUnitFax">
    <vt:lpwstr/>
  </property>
  <property fmtid="{D5CDD505-2E9C-101B-9397-08002B2CF9AE}" pid="139" name="UserOrgUnitFax">
    <vt:lpwstr>+41 31 322 83 83</vt:lpwstr>
  </property>
  <property fmtid="{D5CDD505-2E9C-101B-9397-08002B2CF9AE}" pid="140" name="LoginOrgUnitMail">
    <vt:lpwstr/>
  </property>
  <property fmtid="{D5CDD505-2E9C-101B-9397-08002B2CF9AE}" pid="141" name="BearbOrgUnitMail">
    <vt:lpwstr/>
  </property>
  <property fmtid="{D5CDD505-2E9C-101B-9397-08002B2CF9AE}" pid="142" name="UserOrgUnitMail">
    <vt:lpwstr/>
  </property>
  <property fmtid="{D5CDD505-2E9C-101B-9397-08002B2CF9AE}" pid="143" name="LoginHeader_D">
    <vt:lpwstr>Direktionsbereich Verbraucherschutz</vt:lpwstr>
  </property>
  <property fmtid="{D5CDD505-2E9C-101B-9397-08002B2CF9AE}" pid="144" name="BearbHeader_D">
    <vt:lpwstr/>
  </property>
  <property fmtid="{D5CDD505-2E9C-101B-9397-08002B2CF9AE}" pid="145" name="UserHeader_D">
    <vt:lpwstr>Direktionsbereich Verbraucherschutz</vt:lpwstr>
  </property>
  <property fmtid="{D5CDD505-2E9C-101B-9397-08002B2CF9AE}" pid="146" name="LoginHeader_F">
    <vt:lpwstr>Unité de direction Protection des consommateurs</vt:lpwstr>
  </property>
  <property fmtid="{D5CDD505-2E9C-101B-9397-08002B2CF9AE}" pid="147" name="BearbHeader_F">
    <vt:lpwstr/>
  </property>
  <property fmtid="{D5CDD505-2E9C-101B-9397-08002B2CF9AE}" pid="148" name="UserHeader_F">
    <vt:lpwstr>Unité de direction Protection des consommateurs</vt:lpwstr>
  </property>
  <property fmtid="{D5CDD505-2E9C-101B-9397-08002B2CF9AE}" pid="149" name="LoginHeader_I">
    <vt:lpwstr>Unità di direzione protezione die consumatori</vt:lpwstr>
  </property>
  <property fmtid="{D5CDD505-2E9C-101B-9397-08002B2CF9AE}" pid="150" name="BearbHeader_I">
    <vt:lpwstr/>
  </property>
  <property fmtid="{D5CDD505-2E9C-101B-9397-08002B2CF9AE}" pid="151" name="UserHeader_I">
    <vt:lpwstr>Unità di direzione protezione die consumatori</vt:lpwstr>
  </property>
  <property fmtid="{D5CDD505-2E9C-101B-9397-08002B2CF9AE}" pid="152" name="LoginHeader_E">
    <vt:lpwstr>Consumer Protection Directorate</vt:lpwstr>
  </property>
  <property fmtid="{D5CDD505-2E9C-101B-9397-08002B2CF9AE}" pid="153" name="BearbHeader_E">
    <vt:lpwstr/>
  </property>
  <property fmtid="{D5CDD505-2E9C-101B-9397-08002B2CF9AE}" pid="154" name="UserHeader_E">
    <vt:lpwstr>Consumer Protection Directorate</vt:lpwstr>
  </property>
  <property fmtid="{D5CDD505-2E9C-101B-9397-08002B2CF9AE}" pid="155" name="LoginHeader_R">
    <vt:lpwstr/>
  </property>
  <property fmtid="{D5CDD505-2E9C-101B-9397-08002B2CF9AE}" pid="156" name="BearbHeader_R">
    <vt:lpwstr/>
  </property>
  <property fmtid="{D5CDD505-2E9C-101B-9397-08002B2CF9AE}" pid="157" name="UserHeader_R">
    <vt:lpwstr/>
  </property>
  <property fmtid="{D5CDD505-2E9C-101B-9397-08002B2CF9AE}" pid="158" name="LoginFooter_D">
    <vt:lpwstr>Sektion Überwachung der Radioaktivität</vt:lpwstr>
  </property>
  <property fmtid="{D5CDD505-2E9C-101B-9397-08002B2CF9AE}" pid="159" name="BearbFooter_D">
    <vt:lpwstr/>
  </property>
  <property fmtid="{D5CDD505-2E9C-101B-9397-08002B2CF9AE}" pid="160" name="UserFooter_D">
    <vt:lpwstr>Sektion Überwachung der Radioaktivität</vt:lpwstr>
  </property>
  <property fmtid="{D5CDD505-2E9C-101B-9397-08002B2CF9AE}" pid="161" name="LoginFooter_F">
    <vt:lpwstr>Section Surveillance de la radioactivité</vt:lpwstr>
  </property>
  <property fmtid="{D5CDD505-2E9C-101B-9397-08002B2CF9AE}" pid="162" name="BearbFooter_F">
    <vt:lpwstr/>
  </property>
  <property fmtid="{D5CDD505-2E9C-101B-9397-08002B2CF9AE}" pid="163" name="UserFooter_F">
    <vt:lpwstr>Section Surveillance de la radioactivité</vt:lpwstr>
  </property>
  <property fmtid="{D5CDD505-2E9C-101B-9397-08002B2CF9AE}" pid="164" name="LoginFooter_I">
    <vt:lpwstr>Sezione sorveglianza della radioattività</vt:lpwstr>
  </property>
  <property fmtid="{D5CDD505-2E9C-101B-9397-08002B2CF9AE}" pid="165" name="BearbFooter_I">
    <vt:lpwstr/>
  </property>
  <property fmtid="{D5CDD505-2E9C-101B-9397-08002B2CF9AE}" pid="166" name="UserFooter_I">
    <vt:lpwstr>Sezione sorveglianza della radioattività</vt:lpwstr>
  </property>
  <property fmtid="{D5CDD505-2E9C-101B-9397-08002B2CF9AE}" pid="167" name="LoginFooter_E">
    <vt:lpwstr>Radioactivity Monitoring Section</vt:lpwstr>
  </property>
  <property fmtid="{D5CDD505-2E9C-101B-9397-08002B2CF9AE}" pid="168" name="BearbFooter_E">
    <vt:lpwstr/>
  </property>
  <property fmtid="{D5CDD505-2E9C-101B-9397-08002B2CF9AE}" pid="169" name="UserFooter_E">
    <vt:lpwstr>Radioactivity Monitoring Section</vt:lpwstr>
  </property>
  <property fmtid="{D5CDD505-2E9C-101B-9397-08002B2CF9AE}" pid="170" name="LoginFooter_R">
    <vt:lpwstr/>
  </property>
  <property fmtid="{D5CDD505-2E9C-101B-9397-08002B2CF9AE}" pid="171" name="BearbFooter_R">
    <vt:lpwstr/>
  </property>
  <property fmtid="{D5CDD505-2E9C-101B-9397-08002B2CF9AE}" pid="172" name="UserFooter_R">
    <vt:lpwstr/>
  </property>
  <property fmtid="{D5CDD505-2E9C-101B-9397-08002B2CF9AE}" pid="173" name="LoginOUSig_D">
    <vt:lpwstr>Abteilung Strahlenschutz</vt:lpwstr>
  </property>
  <property fmtid="{D5CDD505-2E9C-101B-9397-08002B2CF9AE}" pid="174" name="BearbOUSig_D">
    <vt:lpwstr/>
  </property>
  <property fmtid="{D5CDD505-2E9C-101B-9397-08002B2CF9AE}" pid="175" name="UserOUSig_D">
    <vt:lpwstr>Abteilung Strahlenschutz</vt:lpwstr>
  </property>
  <property fmtid="{D5CDD505-2E9C-101B-9397-08002B2CF9AE}" pid="176" name="LoginOUSig_F">
    <vt:lpwstr>Division Radioprotection</vt:lpwstr>
  </property>
  <property fmtid="{D5CDD505-2E9C-101B-9397-08002B2CF9AE}" pid="177" name="BearbOUSig_F">
    <vt:lpwstr/>
  </property>
  <property fmtid="{D5CDD505-2E9C-101B-9397-08002B2CF9AE}" pid="178" name="UserOUSig_F">
    <vt:lpwstr>Division Radioprotection</vt:lpwstr>
  </property>
  <property fmtid="{D5CDD505-2E9C-101B-9397-08002B2CF9AE}" pid="179" name="LoginOUSig_I">
    <vt:lpwstr>Divisione radioprotezione</vt:lpwstr>
  </property>
  <property fmtid="{D5CDD505-2E9C-101B-9397-08002B2CF9AE}" pid="180" name="BearbOUSig_I">
    <vt:lpwstr/>
  </property>
  <property fmtid="{D5CDD505-2E9C-101B-9397-08002B2CF9AE}" pid="181" name="UserOUSig_I">
    <vt:lpwstr>Divisione radioprotezione</vt:lpwstr>
  </property>
  <property fmtid="{D5CDD505-2E9C-101B-9397-08002B2CF9AE}" pid="182" name="LoginOUSig_E">
    <vt:lpwstr>Division of Radiation Protection</vt:lpwstr>
  </property>
  <property fmtid="{D5CDD505-2E9C-101B-9397-08002B2CF9AE}" pid="183" name="BearbOUSig_E">
    <vt:lpwstr/>
  </property>
  <property fmtid="{D5CDD505-2E9C-101B-9397-08002B2CF9AE}" pid="184" name="UserOUSig_E">
    <vt:lpwstr>Division of Radiation Protection</vt:lpwstr>
  </property>
  <property fmtid="{D5CDD505-2E9C-101B-9397-08002B2CF9AE}" pid="185" name="LoginOUSig_R">
    <vt:lpwstr/>
  </property>
  <property fmtid="{D5CDD505-2E9C-101B-9397-08002B2CF9AE}" pid="186" name="BearbOUSig_R">
    <vt:lpwstr/>
  </property>
  <property fmtid="{D5CDD505-2E9C-101B-9397-08002B2CF9AE}" pid="187" name="UserOUSig_R">
    <vt:lpwstr/>
  </property>
  <property fmtid="{D5CDD505-2E9C-101B-9397-08002B2CF9AE}" pid="188" name="LoginDIR_D">
    <vt:lpwstr>Direktionsbereich Verbraucherschutz</vt:lpwstr>
  </property>
  <property fmtid="{D5CDD505-2E9C-101B-9397-08002B2CF9AE}" pid="189" name="BearbDIR_D">
    <vt:lpwstr/>
  </property>
  <property fmtid="{D5CDD505-2E9C-101B-9397-08002B2CF9AE}" pid="190" name="UserDIR_D">
    <vt:lpwstr>Direktionsbereich Verbraucherschutz</vt:lpwstr>
  </property>
  <property fmtid="{D5CDD505-2E9C-101B-9397-08002B2CF9AE}" pid="191" name="LoginDIR_F">
    <vt:lpwstr>Unité de direction Protection des consommateurs</vt:lpwstr>
  </property>
  <property fmtid="{D5CDD505-2E9C-101B-9397-08002B2CF9AE}" pid="192" name="BearbDIR_F">
    <vt:lpwstr/>
  </property>
  <property fmtid="{D5CDD505-2E9C-101B-9397-08002B2CF9AE}" pid="193" name="UserDIR_F">
    <vt:lpwstr>Unité de direction Protection des consommateurs</vt:lpwstr>
  </property>
  <property fmtid="{D5CDD505-2E9C-101B-9397-08002B2CF9AE}" pid="194" name="LoginDIR_I">
    <vt:lpwstr>Unità di direzione protezione die consumatori</vt:lpwstr>
  </property>
  <property fmtid="{D5CDD505-2E9C-101B-9397-08002B2CF9AE}" pid="195" name="BearbDIR_I">
    <vt:lpwstr/>
  </property>
  <property fmtid="{D5CDD505-2E9C-101B-9397-08002B2CF9AE}" pid="196" name="UserDIR_I">
    <vt:lpwstr>Unità di direzione protezione die consumatori</vt:lpwstr>
  </property>
  <property fmtid="{D5CDD505-2E9C-101B-9397-08002B2CF9AE}" pid="197" name="LoginDIR_E">
    <vt:lpwstr>Consumer Protection Directorate</vt:lpwstr>
  </property>
  <property fmtid="{D5CDD505-2E9C-101B-9397-08002B2CF9AE}" pid="198" name="BearbDIR_E">
    <vt:lpwstr/>
  </property>
  <property fmtid="{D5CDD505-2E9C-101B-9397-08002B2CF9AE}" pid="199" name="UserDIR_E">
    <vt:lpwstr>Consumer Protection Directorate</vt:lpwstr>
  </property>
  <property fmtid="{D5CDD505-2E9C-101B-9397-08002B2CF9AE}" pid="200" name="LoginDIR_R">
    <vt:lpwstr/>
  </property>
  <property fmtid="{D5CDD505-2E9C-101B-9397-08002B2CF9AE}" pid="201" name="BearbDIR_R">
    <vt:lpwstr/>
  </property>
  <property fmtid="{D5CDD505-2E9C-101B-9397-08002B2CF9AE}" pid="202" name="UserDIR_R">
    <vt:lpwstr/>
  </property>
  <property fmtid="{D5CDD505-2E9C-101B-9397-08002B2CF9AE}" pid="203" name="LoginABT_D">
    <vt:lpwstr>Abteilung Strahlenschutz</vt:lpwstr>
  </property>
  <property fmtid="{D5CDD505-2E9C-101B-9397-08002B2CF9AE}" pid="204" name="BearbABT_D">
    <vt:lpwstr/>
  </property>
  <property fmtid="{D5CDD505-2E9C-101B-9397-08002B2CF9AE}" pid="205" name="UserABT_D">
    <vt:lpwstr>Abteilung Strahlenschutz</vt:lpwstr>
  </property>
  <property fmtid="{D5CDD505-2E9C-101B-9397-08002B2CF9AE}" pid="206" name="LoginABT_F">
    <vt:lpwstr>Division Radioprotection</vt:lpwstr>
  </property>
  <property fmtid="{D5CDD505-2E9C-101B-9397-08002B2CF9AE}" pid="207" name="BearbABT_F">
    <vt:lpwstr/>
  </property>
  <property fmtid="{D5CDD505-2E9C-101B-9397-08002B2CF9AE}" pid="208" name="UserABT_F">
    <vt:lpwstr>Division Radioprotection</vt:lpwstr>
  </property>
  <property fmtid="{D5CDD505-2E9C-101B-9397-08002B2CF9AE}" pid="209" name="LoginABT_I">
    <vt:lpwstr>Divisione radioprotezione</vt:lpwstr>
  </property>
  <property fmtid="{D5CDD505-2E9C-101B-9397-08002B2CF9AE}" pid="210" name="BearbABT_I">
    <vt:lpwstr/>
  </property>
  <property fmtid="{D5CDD505-2E9C-101B-9397-08002B2CF9AE}" pid="211" name="UserABT_I">
    <vt:lpwstr>Divisione radioprotezione</vt:lpwstr>
  </property>
  <property fmtid="{D5CDD505-2E9C-101B-9397-08002B2CF9AE}" pid="212" name="LoginABT_E">
    <vt:lpwstr>Division of Radiation Protection</vt:lpwstr>
  </property>
  <property fmtid="{D5CDD505-2E9C-101B-9397-08002B2CF9AE}" pid="213" name="BearbABT_E">
    <vt:lpwstr/>
  </property>
  <property fmtid="{D5CDD505-2E9C-101B-9397-08002B2CF9AE}" pid="214" name="UserABT_E">
    <vt:lpwstr>Division of Radiation Protection</vt:lpwstr>
  </property>
  <property fmtid="{D5CDD505-2E9C-101B-9397-08002B2CF9AE}" pid="215" name="LoginAbt_R">
    <vt:lpwstr/>
  </property>
  <property fmtid="{D5CDD505-2E9C-101B-9397-08002B2CF9AE}" pid="216" name="BearbAbt_R">
    <vt:lpwstr/>
  </property>
  <property fmtid="{D5CDD505-2E9C-101B-9397-08002B2CF9AE}" pid="217" name="UserAbt_R">
    <vt:lpwstr/>
  </property>
  <property fmtid="{D5CDD505-2E9C-101B-9397-08002B2CF9AE}" pid="218" name="LoginUnderUnit">
    <vt:lpwstr/>
  </property>
  <property fmtid="{D5CDD505-2E9C-101B-9397-08002B2CF9AE}" pid="219" name="BearbUnderUnit">
    <vt:lpwstr/>
  </property>
  <property fmtid="{D5CDD505-2E9C-101B-9397-08002B2CF9AE}" pid="220" name="UserUnderUnit">
    <vt:lpwstr/>
  </property>
  <property fmtid="{D5CDD505-2E9C-101B-9397-08002B2CF9AE}" pid="221" name="LoginInternet">
    <vt:lpwstr>www.bag.admin.ch</vt:lpwstr>
  </property>
  <property fmtid="{D5CDD505-2E9C-101B-9397-08002B2CF9AE}" pid="222" name="BearbInternet">
    <vt:lpwstr/>
  </property>
  <property fmtid="{D5CDD505-2E9C-101B-9397-08002B2CF9AE}" pid="223" name="UserInternet">
    <vt:lpwstr>www.bag.admin.ch</vt:lpwstr>
  </property>
  <property fmtid="{D5CDD505-2E9C-101B-9397-08002B2CF9AE}" pid="224" name="LoginOrgUnitCode">
    <vt:lpwstr/>
  </property>
  <property fmtid="{D5CDD505-2E9C-101B-9397-08002B2CF9AE}" pid="225" name="BearbOrgUnitCode">
    <vt:lpwstr/>
  </property>
  <property fmtid="{D5CDD505-2E9C-101B-9397-08002B2CF9AE}" pid="226" name="UserOrgUnitCode">
    <vt:lpwstr/>
  </property>
  <property fmtid="{D5CDD505-2E9C-101B-9397-08002B2CF9AE}" pid="227" name="UnderUnit">
    <vt:lpwstr/>
  </property>
  <property fmtid="{D5CDD505-2E9C-101B-9397-08002B2CF9AE}" pid="228" name="Internet">
    <vt:lpwstr>www.bag.admin.ch</vt:lpwstr>
  </property>
  <property fmtid="{D5CDD505-2E9C-101B-9397-08002B2CF9AE}" pid="229" name="OrgUnitCode">
    <vt:lpwstr/>
  </property>
</Properties>
</file>