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951" r:id="rId3"/>
    <p:sldId id="781" r:id="rId4"/>
    <p:sldId id="850" r:id="rId5"/>
    <p:sldId id="846" r:id="rId6"/>
    <p:sldId id="851" r:id="rId7"/>
    <p:sldId id="844" r:id="rId8"/>
    <p:sldId id="937" r:id="rId9"/>
    <p:sldId id="945" r:id="rId10"/>
    <p:sldId id="939" r:id="rId11"/>
    <p:sldId id="861" r:id="rId12"/>
    <p:sldId id="941" r:id="rId13"/>
    <p:sldId id="952" r:id="rId14"/>
    <p:sldId id="949" r:id="rId15"/>
    <p:sldId id="944" r:id="rId16"/>
    <p:sldId id="950" r:id="rId17"/>
    <p:sldId id="953" r:id="rId18"/>
    <p:sldId id="936" r:id="rId19"/>
  </p:sldIdLst>
  <p:sldSz cx="9144000" cy="6858000" type="screen4x3"/>
  <p:notesSz cx="6797675" cy="9928225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>
          <p15:clr>
            <a:srgbClr val="A4A3A4"/>
          </p15:clr>
        </p15:guide>
        <p15:guide id="2" pos="8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herine Schmied" initials="CS" lastIdx="2" clrIdx="0"/>
  <p:cmAuthor id="1" name="Estier Sybille BAG" initials="ESB" lastIdx="2" clrIdx="1">
    <p:extLst>
      <p:ext uri="{19B8F6BF-5375-455C-9EA6-DF929625EA0E}">
        <p15:presenceInfo xmlns:p15="http://schemas.microsoft.com/office/powerpoint/2012/main" userId="Estier Sybille BA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ED181E"/>
    <a:srgbClr val="6699FF"/>
    <a:srgbClr val="D3EBED"/>
    <a:srgbClr val="FF9999"/>
    <a:srgbClr val="282828"/>
    <a:srgbClr val="FCFEA4"/>
    <a:srgbClr val="FFF8E1"/>
    <a:srgbClr val="E6AF00"/>
    <a:srgbClr val="FFE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65" autoAdjust="0"/>
    <p:restoredTop sz="91715" autoAdjust="0"/>
  </p:normalViewPr>
  <p:slideViewPr>
    <p:cSldViewPr showGuides="1">
      <p:cViewPr varScale="1">
        <p:scale>
          <a:sx n="102" d="100"/>
          <a:sy n="102" d="100"/>
        </p:scale>
        <p:origin x="78" y="102"/>
      </p:cViewPr>
      <p:guideLst>
        <p:guide orient="horz" pos="3936"/>
        <p:guide pos="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846"/>
    </p:cViewPr>
  </p:sorterViewPr>
  <p:notesViewPr>
    <p:cSldViewPr showGuides="1">
      <p:cViewPr varScale="1">
        <p:scale>
          <a:sx n="55" d="100"/>
          <a:sy n="55" d="100"/>
        </p:scale>
        <p:origin x="-1830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3CC32D-F31F-409E-8717-2CB1CACEBC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578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9D9634-C418-4B47-AACB-9F17F062E660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3560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3E889B-5953-4E50-A481-738AB2B93E16}" type="slidenum">
              <a:rPr lang="de-CH" smtClean="0"/>
              <a:pPr/>
              <a:t>1</a:t>
            </a:fld>
            <a:endParaRPr lang="de-CH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z="1600" b="1" smtClean="0">
              <a:solidFill>
                <a:srgbClr val="ED181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23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9634-C418-4B47-AACB-9F17F062E660}" type="slidenum">
              <a:rPr lang="de-CH" smtClean="0"/>
              <a:pPr>
                <a:defRPr/>
              </a:pPr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3942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9634-C418-4B47-AACB-9F17F062E660}" type="slidenum">
              <a:rPr lang="de-CH" smtClean="0"/>
              <a:pPr>
                <a:defRPr/>
              </a:pPr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2338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988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48CB80-EC21-4F9A-9152-3CE7D0D94F95}" type="slidenum">
              <a:rPr lang="de-DE" altLang="de-CH" sz="1200" smtClean="0"/>
              <a:pPr/>
              <a:t>18</a:t>
            </a:fld>
            <a:endParaRPr lang="de-DE" altLang="de-CH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388089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9634-C418-4B47-AACB-9F17F062E660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8628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9634-C418-4B47-AACB-9F17F062E660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179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9634-C418-4B47-AACB-9F17F062E660}" type="slidenum">
              <a:rPr lang="de-CH" smtClean="0"/>
              <a:pPr>
                <a:defRPr/>
              </a:pPr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03355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9634-C418-4B47-AACB-9F17F062E660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006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70C0"/>
                </a:solidFill>
              </a:rPr>
              <a:t>“</a:t>
            </a:r>
            <a:r>
              <a:rPr lang="en-US" sz="1200" dirty="0" err="1" smtClean="0">
                <a:solidFill>
                  <a:srgbClr val="0070C0"/>
                </a:solidFill>
              </a:rPr>
              <a:t>Contrainte</a:t>
            </a:r>
            <a:r>
              <a:rPr lang="en-US" sz="1200" dirty="0" smtClean="0">
                <a:solidFill>
                  <a:srgbClr val="0070C0"/>
                </a:solidFill>
              </a:rPr>
              <a:t> de dose”: </a:t>
            </a:r>
            <a:r>
              <a:rPr lang="en-US" sz="1200" dirty="0" err="1" smtClean="0">
                <a:solidFill>
                  <a:srgbClr val="0070C0"/>
                </a:solidFill>
              </a:rPr>
              <a:t>l’intention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initiale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serait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fr-FR" sz="1200" dirty="0" smtClean="0">
                <a:solidFill>
                  <a:srgbClr val="0070C0"/>
                </a:solidFill>
              </a:rPr>
              <a:t>de ne pas dépasser ou de rester à ces niveaux, et l’ambition est de réduire toutes les doses aux niveaux qui sont aussi faibles qu’il est raisonnablement possible, compte tenu des facteurs économiques et sociétaux.</a:t>
            </a:r>
            <a:endParaRPr lang="fr-FR" dirty="0" smtClean="0">
              <a:solidFill>
                <a:srgbClr val="0070C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9634-C418-4B47-AACB-9F17F062E660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9469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0798A2-3B3F-4CB9-A3D9-EAECBBF4A5F8}" type="slidenum">
              <a:rPr lang="de-DE" altLang="de-CH"/>
              <a:pPr/>
              <a:t>8</a:t>
            </a:fld>
            <a:endParaRPr lang="de-DE" altLang="de-CH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Federal </a:t>
            </a:r>
            <a:r>
              <a:rPr lang="de-CH" smtClean="0"/>
              <a:t>constitution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1742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593">
              <a:defRPr/>
            </a:pPr>
            <a:r>
              <a:rPr lang="fr-CH" b="0" kern="0" dirty="0" smtClean="0"/>
              <a:t>Concept de mise en œuvre en préparation</a:t>
            </a:r>
            <a:endParaRPr lang="en-US" b="0" kern="0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9634-C418-4B47-AACB-9F17F062E660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1291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9634-C418-4B47-AACB-9F17F062E660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745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988" y="1412875"/>
            <a:ext cx="7461250" cy="6445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0" y="2438400"/>
            <a:ext cx="7472363" cy="3502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0195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853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84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772EE6E-90C3-4976-90DD-276B6723FAA0}" type="datetimeFigureOut">
              <a:rPr lang="de-CH" smtClean="0"/>
              <a:t>02.11.2017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AED6F7E-3FF8-47FA-845C-22A630F5684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878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CA">
              <a:latin typeface="Arial" charset="0"/>
            </a:endParaRPr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/>
          </a:p>
        </p:txBody>
      </p:sp>
      <p:pic>
        <p:nvPicPr>
          <p:cNvPr id="1031" name="Picture 42" descr="Logo_CMYK_po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486" y="251823"/>
            <a:ext cx="1997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 userDrawn="1"/>
        </p:nvSpPr>
        <p:spPr>
          <a:xfrm>
            <a:off x="6438932" y="251823"/>
            <a:ext cx="41148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800" smtClean="0">
                <a:latin typeface="Arial" panose="020B0604020202020204" pitchFamily="34" charset="0"/>
              </a:rPr>
              <a:t>Département fédéral de l'intérieur DFI</a:t>
            </a:r>
          </a:p>
          <a:p>
            <a:r>
              <a:rPr lang="fr-FR" sz="800" b="1" smtClean="0">
                <a:latin typeface="Arial" panose="020B0604020202020204" pitchFamily="34" charset="0"/>
              </a:rPr>
              <a:t>Office fédéral de la santé publique OFSP</a:t>
            </a:r>
          </a:p>
          <a:p>
            <a:r>
              <a:rPr lang="fr-FR" sz="800" smtClean="0">
                <a:latin typeface="Arial" panose="020B0604020202020204" pitchFamily="34" charset="0"/>
              </a:rPr>
              <a:t>Unité de direction Protection des consommateurs</a:t>
            </a:r>
            <a:endParaRPr lang="en-US" sz="800">
              <a:latin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 userDrawn="1"/>
        </p:nvSpPr>
        <p:spPr>
          <a:xfrm>
            <a:off x="1219200" y="6172200"/>
            <a:ext cx="572906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800" b="1" dirty="0" smtClean="0">
                <a:latin typeface="Arial" panose="020B0604020202020204" pitchFamily="34" charset="0"/>
              </a:rPr>
              <a:t>L’entrée en vigueur de la nouvelle ordonnance sur la radioprotection : quels changements et quels défis ?</a:t>
            </a:r>
            <a:endParaRPr lang="en-US" sz="800" b="1" dirty="0" smtClean="0">
              <a:latin typeface="Arial" panose="020B0604020202020204" pitchFamily="34" charset="0"/>
            </a:endParaRPr>
          </a:p>
          <a:p>
            <a:pPr algn="l"/>
            <a:r>
              <a:rPr lang="en-US" sz="800" b="0" i="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Colloque</a:t>
            </a:r>
            <a:r>
              <a:rPr lang="en-US" sz="800" b="0" i="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800" b="0" i="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STR</a:t>
            </a:r>
            <a:r>
              <a:rPr lang="en-US" sz="800" b="0" i="0" dirty="0" smtClean="0">
                <a:solidFill>
                  <a:schemeClr val="tx1"/>
                </a:solidFill>
                <a:latin typeface="Arial" panose="020B0604020202020204" pitchFamily="34" charset="0"/>
              </a:rPr>
              <a:t> du 24.8.2017</a:t>
            </a:r>
          </a:p>
          <a:p>
            <a:r>
              <a:rPr lang="fr-FR" sz="800" dirty="0" smtClean="0">
                <a:latin typeface="Arial" panose="020B0604020202020204" pitchFamily="34" charset="0"/>
              </a:rPr>
              <a:t>Sébastien Baechler</a:t>
            </a:r>
          </a:p>
          <a:p>
            <a:endParaRPr lang="en-US" sz="800" dirty="0"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/>
          <a:srcRect l="-624" t="22653" r="624" b="22796"/>
          <a:stretch/>
        </p:blipFill>
        <p:spPr>
          <a:xfrm rot="10800000">
            <a:off x="-9872" y="6153151"/>
            <a:ext cx="4268326" cy="732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8"/>
          <a:srcRect l="-578" t="30172" r="578" b="18582"/>
          <a:stretch/>
        </p:blipFill>
        <p:spPr>
          <a:xfrm>
            <a:off x="4673582" y="6153151"/>
            <a:ext cx="4496666" cy="7227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139952" y="6153151"/>
            <a:ext cx="720080" cy="71926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251167" y="6603341"/>
            <a:ext cx="25442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900" b="0" i="0" baseline="0" smtClean="0">
                <a:solidFill>
                  <a:schemeClr val="bg1"/>
                </a:solidFill>
                <a:latin typeface="+mn-lt"/>
              </a:rPr>
              <a:t>PEAK-SVGW-Fachtagung, 3. November 2017</a:t>
            </a:r>
            <a:endParaRPr lang="de-CH" sz="900" b="0" i="0" baseline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 Box 33"/>
          <p:cNvSpPr txBox="1">
            <a:spLocks noChangeArrowheads="1"/>
          </p:cNvSpPr>
          <p:nvPr userDrawn="1"/>
        </p:nvSpPr>
        <p:spPr bwMode="auto">
          <a:xfrm>
            <a:off x="6754983" y="6637044"/>
            <a:ext cx="2266950" cy="13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105000"/>
              </a:lnSpc>
              <a:spcBef>
                <a:spcPct val="50000"/>
              </a:spcBef>
              <a:defRPr/>
            </a:pPr>
            <a:fld id="{E56A480C-CAA6-4F00-935F-576C6E9A58CC}" type="slidenum">
              <a:rPr lang="de-CH" sz="900">
                <a:solidFill>
                  <a:schemeClr val="bg1"/>
                </a:solidFill>
                <a:latin typeface="Arial" charset="0"/>
              </a:rPr>
              <a:pPr algn="r">
                <a:lnSpc>
                  <a:spcPct val="105000"/>
                </a:lnSpc>
                <a:spcBef>
                  <a:spcPct val="50000"/>
                </a:spcBef>
                <a:defRPr/>
              </a:pPr>
              <a:t>‹#›</a:t>
            </a:fld>
            <a:r>
              <a:rPr lang="de-CH" sz="90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450181" y="6151871"/>
            <a:ext cx="1422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900" i="0" smtClean="0">
                <a:solidFill>
                  <a:schemeClr val="bg1"/>
                </a:solidFill>
                <a:latin typeface="+mn-lt"/>
              </a:rPr>
              <a:t>Philipp</a:t>
            </a:r>
            <a:r>
              <a:rPr lang="de-CH" sz="900" i="0" baseline="0" smtClean="0">
                <a:solidFill>
                  <a:schemeClr val="bg1"/>
                </a:solidFill>
                <a:latin typeface="+mn-lt"/>
              </a:rPr>
              <a:t> Steinmann, BAG</a:t>
            </a:r>
            <a:endParaRPr lang="de-CH" sz="900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40296" y="6150974"/>
            <a:ext cx="2242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900" b="0" i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Die revidierte Strahlenschutzverordnung</a:t>
            </a:r>
            <a:endParaRPr lang="de-CH" sz="900" b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undesrecht.ch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://www.strahlenschutzrecht.ch/" TargetMode="External"/><Relationship Id="rId4" Type="http://schemas.openxmlformats.org/officeDocument/2006/relationships/hyperlink" Target="http://www.legislationradioprotection.ch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412776"/>
            <a:ext cx="9144000" cy="270843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fr-FR" sz="3400" b="1" smtClean="0">
                <a:latin typeface="Arial" panose="020B0604020202020204" pitchFamily="34" charset="0"/>
              </a:rPr>
              <a:t>Die revidierte Strahlen-</a:t>
            </a:r>
          </a:p>
          <a:p>
            <a:pPr algn="ctr"/>
            <a:r>
              <a:rPr lang="fr-FR" sz="3400" b="1" smtClean="0">
                <a:latin typeface="Arial" panose="020B0604020202020204" pitchFamily="34" charset="0"/>
              </a:rPr>
              <a:t>schutzverordnung: </a:t>
            </a:r>
          </a:p>
          <a:p>
            <a:pPr algn="ctr"/>
            <a:r>
              <a:rPr lang="fr-FR" sz="3400" b="1" smtClean="0">
                <a:solidFill>
                  <a:srgbClr val="0070C0"/>
                </a:solidFill>
                <a:latin typeface="Arial" panose="020B0604020202020204" pitchFamily="34" charset="0"/>
              </a:rPr>
              <a:t>was</a:t>
            </a:r>
            <a:r>
              <a:rPr lang="fr-FR" sz="3400" b="1" smtClean="0">
                <a:latin typeface="Arial" panose="020B0604020202020204" pitchFamily="34" charset="0"/>
              </a:rPr>
              <a:t> ist neu und </a:t>
            </a:r>
          </a:p>
          <a:p>
            <a:pPr algn="ctr"/>
            <a:r>
              <a:rPr lang="fr-FR" sz="3400" b="1" smtClean="0">
                <a:solidFill>
                  <a:srgbClr val="0070C0"/>
                </a:solidFill>
                <a:latin typeface="Arial" panose="020B0604020202020204" pitchFamily="34" charset="0"/>
              </a:rPr>
              <a:t>was</a:t>
            </a:r>
            <a:r>
              <a:rPr lang="fr-FR" sz="3400" b="1" smtClean="0">
                <a:latin typeface="Arial" panose="020B0604020202020204" pitchFamily="34" charset="0"/>
              </a:rPr>
              <a:t> betrifft </a:t>
            </a:r>
          </a:p>
          <a:p>
            <a:pPr algn="ctr"/>
            <a:r>
              <a:rPr lang="fr-FR" sz="3400" b="1" smtClean="0">
                <a:solidFill>
                  <a:srgbClr val="0070C0"/>
                </a:solidFill>
                <a:latin typeface="Arial" panose="020B0604020202020204" pitchFamily="34" charset="0"/>
              </a:rPr>
              <a:t>Wasser</a:t>
            </a:r>
            <a:r>
              <a:rPr lang="fr-FR" sz="3400" b="1" smtClean="0">
                <a:latin typeface="Arial" panose="020B0604020202020204" pitchFamily="34" charset="0"/>
              </a:rPr>
              <a:t>?</a:t>
            </a:r>
            <a:endParaRPr lang="fr-FR" sz="3400" b="1" dirty="0" smtClean="0">
              <a:latin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5199583"/>
            <a:ext cx="914400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Philipp Steinmann</a:t>
            </a:r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707904" y="1556792"/>
            <a:ext cx="2520280" cy="254391"/>
          </a:xfrm>
          <a:prstGeom prst="roundRect">
            <a:avLst/>
          </a:prstGeom>
          <a:solidFill>
            <a:srgbClr val="FCFEA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Organigramme : Décision 6"/>
          <p:cNvSpPr/>
          <p:nvPr/>
        </p:nvSpPr>
        <p:spPr bwMode="auto">
          <a:xfrm>
            <a:off x="477553" y="3654752"/>
            <a:ext cx="8201547" cy="1800200"/>
          </a:xfrm>
          <a:prstGeom prst="flowChartDecision">
            <a:avLst/>
          </a:prstGeom>
          <a:solidFill>
            <a:srgbClr val="D3EBE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36765"/>
            <a:ext cx="7461250" cy="466345"/>
          </a:xfrm>
          <a:noFill/>
        </p:spPr>
        <p:txBody>
          <a:bodyPr/>
          <a:lstStyle/>
          <a:p>
            <a:pPr algn="ctr"/>
            <a:r>
              <a:rPr lang="de-CH" sz="2800" smtClean="0"/>
              <a:t>NORM</a:t>
            </a:r>
            <a:endParaRPr lang="de-CH" sz="1800" b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553" y="1187221"/>
            <a:ext cx="8201547" cy="2263062"/>
          </a:xfrm>
          <a:solidFill>
            <a:srgbClr val="282828">
              <a:alpha val="5882"/>
            </a:srgbClr>
          </a:solidFill>
        </p:spPr>
        <p:txBody>
          <a:bodyPr/>
          <a:lstStyle/>
          <a:p>
            <a:pPr marL="0" indent="0" algn="ctr">
              <a:buNone/>
            </a:pPr>
            <a:r>
              <a:rPr lang="de-CH" sz="2000" b="1" dirty="0" smtClean="0">
                <a:solidFill>
                  <a:srgbClr val="0070C0"/>
                </a:solidFill>
              </a:rPr>
              <a:t>Betroffene </a:t>
            </a:r>
            <a:r>
              <a:rPr lang="de-CH" sz="2000" b="1" smtClean="0">
                <a:solidFill>
                  <a:srgbClr val="0070C0"/>
                </a:solidFill>
              </a:rPr>
              <a:t>Industriezweige sind:</a:t>
            </a:r>
            <a:endParaRPr lang="de-CH" sz="2000" b="1" dirty="0" smtClean="0">
              <a:solidFill>
                <a:srgbClr val="0070C0"/>
              </a:solidFill>
            </a:endParaRPr>
          </a:p>
          <a:p>
            <a:pPr lvl="1" algn="ctr">
              <a:lnSpc>
                <a:spcPts val="1500"/>
              </a:lnSpc>
              <a:spcBef>
                <a:spcPts val="600"/>
              </a:spcBef>
            </a:pPr>
            <a:r>
              <a:rPr lang="de-CH" sz="1500" smtClean="0"/>
              <a:t>Grundwasserfilteranlagen</a:t>
            </a:r>
            <a:r>
              <a:rPr lang="de-CH" sz="1500"/>
              <a:t>;</a:t>
            </a:r>
          </a:p>
          <a:p>
            <a:pPr lvl="1" algn="ctr">
              <a:lnSpc>
                <a:spcPts val="1500"/>
              </a:lnSpc>
              <a:spcBef>
                <a:spcPts val="600"/>
              </a:spcBef>
            </a:pPr>
            <a:r>
              <a:rPr lang="de-CH" sz="1500" smtClean="0"/>
              <a:t>Erdgasproduktion</a:t>
            </a:r>
            <a:r>
              <a:rPr lang="de-CH" sz="1500"/>
              <a:t>;</a:t>
            </a:r>
          </a:p>
          <a:p>
            <a:pPr lvl="1" algn="ctr">
              <a:lnSpc>
                <a:spcPts val="1500"/>
              </a:lnSpc>
              <a:spcBef>
                <a:spcPts val="600"/>
              </a:spcBef>
            </a:pPr>
            <a:r>
              <a:rPr lang="de-CH" sz="1500" smtClean="0"/>
              <a:t>Gewinnung </a:t>
            </a:r>
            <a:r>
              <a:rPr lang="de-CH" sz="1500"/>
              <a:t>geothermischer Energie (Tiefengeothermie);</a:t>
            </a:r>
          </a:p>
          <a:p>
            <a:pPr lvl="1" algn="ctr">
              <a:lnSpc>
                <a:spcPts val="1500"/>
              </a:lnSpc>
              <a:spcBef>
                <a:spcPts val="600"/>
              </a:spcBef>
            </a:pPr>
            <a:r>
              <a:rPr lang="de-CH" sz="1500" smtClean="0"/>
              <a:t>Zirkon- </a:t>
            </a:r>
            <a:r>
              <a:rPr lang="de-CH" sz="1500"/>
              <a:t>und Zirkonium-Industrie;</a:t>
            </a:r>
          </a:p>
          <a:p>
            <a:pPr lvl="1" algn="ctr">
              <a:lnSpc>
                <a:spcPts val="1500"/>
              </a:lnSpc>
              <a:spcBef>
                <a:spcPts val="600"/>
              </a:spcBef>
            </a:pPr>
            <a:r>
              <a:rPr lang="de-CH" sz="1500" smtClean="0"/>
              <a:t>Zementherstellung </a:t>
            </a:r>
            <a:r>
              <a:rPr lang="de-CH" sz="1500"/>
              <a:t>und Instandhaltung von Klinkeröfen;</a:t>
            </a:r>
          </a:p>
          <a:p>
            <a:pPr lvl="1" algn="ctr">
              <a:lnSpc>
                <a:spcPts val="1500"/>
              </a:lnSpc>
              <a:spcBef>
                <a:spcPts val="600"/>
              </a:spcBef>
            </a:pPr>
            <a:r>
              <a:rPr lang="de-CH" sz="1500" smtClean="0"/>
              <a:t>Instandhaltung von </a:t>
            </a:r>
            <a:r>
              <a:rPr lang="de-CH" sz="1500"/>
              <a:t>hitzebeständigen Verkleidungen aus zirkon-haltigem Material;</a:t>
            </a:r>
          </a:p>
          <a:p>
            <a:pPr lvl="1" algn="ctr">
              <a:lnSpc>
                <a:spcPts val="1500"/>
              </a:lnSpc>
              <a:spcBef>
                <a:spcPts val="600"/>
              </a:spcBef>
            </a:pPr>
            <a:r>
              <a:rPr lang="de-CH" sz="1500" smtClean="0"/>
              <a:t>Tunnelbau </a:t>
            </a:r>
            <a:r>
              <a:rPr lang="de-CH" sz="1500"/>
              <a:t>in Gesteinsformationen mit erhöhtem Uran- oder Thoriumgehalt.</a:t>
            </a:r>
            <a:endParaRPr lang="de-CH" sz="15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477553" y="1187220"/>
            <a:ext cx="1616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rgbClr val="ED181E"/>
                </a:solidFill>
                <a:latin typeface="+mj-lt"/>
              </a:rPr>
              <a:t>(StSV, Art. 168)</a:t>
            </a:r>
            <a:endParaRPr lang="en-US" sz="1400" dirty="0">
              <a:solidFill>
                <a:srgbClr val="ED181E"/>
              </a:solidFill>
              <a:latin typeface="+mj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85801" y="3868484"/>
            <a:ext cx="7200800" cy="142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de-CH" sz="2000" b="1" kern="0" dirty="0" smtClean="0">
                <a:solidFill>
                  <a:srgbClr val="0070C0"/>
                </a:solidFill>
              </a:rPr>
              <a:t>Betriebe ermitteln:</a:t>
            </a:r>
          </a:p>
          <a:p>
            <a:pPr marL="625475" lvl="1" indent="-168275" algn="ctr">
              <a:buClr>
                <a:srgbClr val="0070C0"/>
              </a:buClr>
              <a:buFont typeface="+mj-lt"/>
              <a:buAutoNum type="alphaLcParenR"/>
            </a:pPr>
            <a:r>
              <a:rPr lang="de-CH" sz="1400" kern="0" dirty="0" smtClean="0"/>
              <a:t> ob abgegebenes Material &gt; LLN </a:t>
            </a:r>
          </a:p>
          <a:p>
            <a:pPr marL="625475" lvl="1" indent="-168275" algn="ctr">
              <a:buClr>
                <a:srgbClr val="0070C0"/>
              </a:buClr>
              <a:buFont typeface="+mj-lt"/>
              <a:buAutoNum type="alphaLcParenR"/>
            </a:pPr>
            <a:r>
              <a:rPr lang="de-CH" sz="1400" kern="0" dirty="0" smtClean="0"/>
              <a:t> ob das Personal beruflich strahlenexponiert ist (</a:t>
            </a:r>
            <a:r>
              <a:rPr lang="de-CH" sz="1400" i="1" kern="0" dirty="0" smtClean="0"/>
              <a:t>E</a:t>
            </a:r>
            <a:r>
              <a:rPr lang="de-CH" sz="1400" kern="0" dirty="0" smtClean="0"/>
              <a:t> &gt; 1 mSv/Jahr) </a:t>
            </a:r>
          </a:p>
          <a:p>
            <a:pPr marL="625475" lvl="1" indent="-168275" algn="ctr">
              <a:buClr>
                <a:srgbClr val="0070C0"/>
              </a:buClr>
              <a:buFont typeface="+mj-lt"/>
              <a:buAutoNum type="alphaLcParenR"/>
            </a:pPr>
            <a:r>
              <a:rPr lang="de-CH" sz="1400" kern="0" dirty="0" smtClean="0"/>
              <a:t> ob der Umgang zu einer nicht vernachlässigbaren                                              Dosis für die Bevölkerung </a:t>
            </a:r>
            <a:r>
              <a:rPr lang="de-CH" sz="1400" kern="0" smtClean="0"/>
              <a:t>führen kann   </a:t>
            </a:r>
            <a:r>
              <a:rPr lang="de-CH" sz="1400" kern="0" smtClean="0">
                <a:solidFill>
                  <a:schemeClr val="bg1"/>
                </a:solidFill>
              </a:rPr>
              <a:t>.</a:t>
            </a:r>
            <a:endParaRPr lang="de-CH" sz="1400" i="1" kern="0" dirty="0" smtClean="0">
              <a:solidFill>
                <a:schemeClr val="bg1"/>
              </a:solidFill>
            </a:endParaRPr>
          </a:p>
        </p:txBody>
      </p:sp>
      <p:sp>
        <p:nvSpPr>
          <p:cNvPr id="3" name="Flèche vers le bas 2"/>
          <p:cNvSpPr/>
          <p:nvPr/>
        </p:nvSpPr>
        <p:spPr bwMode="auto">
          <a:xfrm>
            <a:off x="4306384" y="3418647"/>
            <a:ext cx="504056" cy="217562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ysClr val="windowText" lastClr="000000"/>
              </a:solidFill>
              <a:effectLst/>
              <a:latin typeface="Times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47664" y="5793453"/>
            <a:ext cx="6389256" cy="29984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de-CH" sz="1800" b="1" kern="0" dirty="0" smtClean="0">
                <a:solidFill>
                  <a:srgbClr val="0070C0"/>
                </a:solidFill>
              </a:rPr>
              <a:t>falls b) oder c) zutrifft → Bewilligungspflicht (Art. 9)</a:t>
            </a:r>
            <a:endParaRPr lang="de-CH" sz="1800" kern="0" dirty="0" smtClean="0">
              <a:solidFill>
                <a:srgbClr val="0070C0"/>
              </a:solidFill>
            </a:endParaRPr>
          </a:p>
        </p:txBody>
      </p:sp>
      <p:sp>
        <p:nvSpPr>
          <p:cNvPr id="14" name="Flèche vers le bas 13"/>
          <p:cNvSpPr/>
          <p:nvPr/>
        </p:nvSpPr>
        <p:spPr bwMode="auto">
          <a:xfrm>
            <a:off x="4313152" y="5539062"/>
            <a:ext cx="504056" cy="217562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ysClr val="windowText" lastClr="000000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3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010642"/>
            <a:ext cx="7461250" cy="644525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fr-CH" sz="3000" smtClean="0"/>
              <a:t>Radionucléides artificielles: </a:t>
            </a:r>
            <a:br>
              <a:rPr lang="fr-CH" sz="3000" smtClean="0"/>
            </a:br>
            <a:r>
              <a:rPr lang="fr-CH" sz="3000" smtClean="0"/>
              <a:t>Protection </a:t>
            </a:r>
            <a:r>
              <a:rPr lang="fr-CH" sz="3000" dirty="0" smtClean="0"/>
              <a:t>du public et environnement</a:t>
            </a:r>
            <a:endParaRPr lang="de-CH" sz="3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95400" y="2087215"/>
            <a:ext cx="7472363" cy="3502025"/>
          </a:xfrm>
          <a:prstGeom prst="rect">
            <a:avLst/>
          </a:prstGeom>
        </p:spPr>
        <p:txBody>
          <a:bodyPr/>
          <a:lstStyle/>
          <a:p>
            <a:r>
              <a:rPr lang="fr-CH" sz="2200" b="1" dirty="0"/>
              <a:t>Valeurs limites </a:t>
            </a:r>
            <a:r>
              <a:rPr lang="fr-CH" sz="2200" b="1" dirty="0" smtClean="0"/>
              <a:t>d’immission (art. 24)</a:t>
            </a:r>
          </a:p>
          <a:p>
            <a:pPr lvl="1"/>
            <a:r>
              <a:rPr lang="fr-CH" sz="1800" u="sng" dirty="0" smtClean="0"/>
              <a:t>Air</a:t>
            </a:r>
            <a:r>
              <a:rPr lang="fr-CH" sz="1800" dirty="0" smtClean="0"/>
              <a:t>: 0.3 </a:t>
            </a:r>
            <a:r>
              <a:rPr lang="fr-CH" sz="1800" dirty="0" err="1" smtClean="0"/>
              <a:t>mSv</a:t>
            </a:r>
            <a:r>
              <a:rPr lang="fr-CH" sz="1800" dirty="0" smtClean="0"/>
              <a:t>/an par inhalation/immersion</a:t>
            </a:r>
          </a:p>
          <a:p>
            <a:pPr lvl="1">
              <a:spcBef>
                <a:spcPts val="600"/>
              </a:spcBef>
            </a:pPr>
            <a:r>
              <a:rPr lang="fr-CH" sz="1800" u="sng" dirty="0" smtClean="0"/>
              <a:t>Eau</a:t>
            </a:r>
            <a:r>
              <a:rPr lang="fr-CH" sz="1800" dirty="0" smtClean="0"/>
              <a:t>: Consommation de 650 L (250 L) conduit à 0.3 </a:t>
            </a:r>
            <a:r>
              <a:rPr lang="fr-CH" sz="1800" dirty="0" err="1" smtClean="0"/>
              <a:t>mSv</a:t>
            </a:r>
            <a:r>
              <a:rPr lang="fr-CH" sz="1800" dirty="0" smtClean="0"/>
              <a:t>/an</a:t>
            </a:r>
          </a:p>
          <a:p>
            <a:pPr>
              <a:spcBef>
                <a:spcPts val="1800"/>
              </a:spcBef>
            </a:pPr>
            <a:r>
              <a:rPr lang="fr-CH" sz="2200" b="1" dirty="0" smtClean="0"/>
              <a:t>Seuils d’investigation (art. 195)</a:t>
            </a:r>
          </a:p>
          <a:p>
            <a:pPr lvl="1">
              <a:spcBef>
                <a:spcPts val="1200"/>
              </a:spcBef>
            </a:pPr>
            <a:r>
              <a:rPr lang="fr-CH" sz="1800" dirty="0" smtClean="0"/>
              <a:t>Radionucléides artificiels : 10 µSv/an par voie d’exposition</a:t>
            </a:r>
          </a:p>
          <a:p>
            <a:pPr lvl="1">
              <a:spcBef>
                <a:spcPts val="600"/>
              </a:spcBef>
            </a:pPr>
            <a:r>
              <a:rPr lang="fr-CH" sz="1800" dirty="0" smtClean="0"/>
              <a:t>Mesures d’optimisation afin de réduire les rejets, si possible</a:t>
            </a:r>
          </a:p>
          <a:p>
            <a:pPr marL="0" indent="0">
              <a:spcBef>
                <a:spcPts val="1200"/>
              </a:spcBef>
              <a:buNone/>
            </a:pPr>
            <a:endParaRPr lang="fr-CH" sz="2000" dirty="0" smtClean="0"/>
          </a:p>
          <a:p>
            <a:pPr marL="457200" lvl="1" indent="0">
              <a:buNone/>
            </a:pPr>
            <a:endParaRPr lang="de-CH" dirty="0" smtClean="0"/>
          </a:p>
        </p:txBody>
      </p:sp>
      <p:pic>
        <p:nvPicPr>
          <p:cNvPr id="5" name="Image 4" descr="Oberscrott+vue+N-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581128"/>
            <a:ext cx="382310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55166" y="908720"/>
            <a:ext cx="7461250" cy="644525"/>
          </a:xfrm>
          <a:noFill/>
        </p:spPr>
        <p:txBody>
          <a:bodyPr/>
          <a:lstStyle/>
          <a:p>
            <a:pPr eaLnBrk="1" hangingPunct="1"/>
            <a:r>
              <a:rPr lang="de-CH" smtClean="0"/>
              <a:t>Baumaterialien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8127" y="2807295"/>
            <a:ext cx="4515961" cy="3502025"/>
          </a:xfrm>
        </p:spPr>
        <p:txBody>
          <a:bodyPr/>
          <a:lstStyle/>
          <a:p>
            <a:pPr marL="0" indent="0">
              <a:buNone/>
            </a:pPr>
            <a:endParaRPr lang="de-CH" sz="2000" dirty="0" smtClean="0"/>
          </a:p>
          <a:p>
            <a:pPr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de-CH" sz="2000" dirty="0" smtClean="0"/>
              <a:t>das BAG führt Stichproben bei bedenklichen Materialien durch</a:t>
            </a:r>
          </a:p>
          <a:p>
            <a:pPr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de-CH" sz="2000" smtClean="0"/>
              <a:t>wenn </a:t>
            </a:r>
            <a:r>
              <a:rPr lang="de-CH" sz="2000" u="sng" dirty="0" smtClean="0"/>
              <a:t>I &gt; 1</a:t>
            </a:r>
            <a:r>
              <a:rPr lang="de-CH" sz="2000" dirty="0" smtClean="0"/>
              <a:t>, Dosisabschätzung ob der Referenzwert von 1 mSv/Jahr eingehalten werden kann</a:t>
            </a:r>
          </a:p>
          <a:p>
            <a:pPr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de-CH" sz="2000" dirty="0" smtClean="0"/>
              <a:t>das BAG informiert die Bevölkerung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229" y="3212976"/>
            <a:ext cx="3128219" cy="208547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948263" y="1124744"/>
            <a:ext cx="1616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>
                <a:latin typeface="+mj-lt"/>
              </a:rPr>
              <a:t>(StSV </a:t>
            </a:r>
            <a:r>
              <a:rPr lang="fr-CH" sz="1400" dirty="0">
                <a:latin typeface="+mj-lt"/>
              </a:rPr>
              <a:t>A</a:t>
            </a:r>
            <a:r>
              <a:rPr lang="fr-CH" sz="1400" dirty="0" smtClean="0">
                <a:latin typeface="+mj-lt"/>
              </a:rPr>
              <a:t>rt. 170)</a:t>
            </a:r>
            <a:endParaRPr lang="en-US" sz="1400" dirty="0">
              <a:latin typeface="+mj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2348264"/>
            <a:ext cx="6812376" cy="54303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8127" y="1988840"/>
            <a:ext cx="5596081" cy="57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CH" sz="2000" kern="0" dirty="0" smtClean="0"/>
              <a:t>Aktivitätskonzentrationsindex I:</a:t>
            </a:r>
          </a:p>
          <a:p>
            <a:endParaRPr lang="fr-FR" sz="2000" kern="0" dirty="0" smtClean="0"/>
          </a:p>
        </p:txBody>
      </p:sp>
      <p:cxnSp>
        <p:nvCxnSpPr>
          <p:cNvPr id="5" name="Connecteur droit 4"/>
          <p:cNvCxnSpPr/>
          <p:nvPr/>
        </p:nvCxnSpPr>
        <p:spPr bwMode="auto">
          <a:xfrm>
            <a:off x="1763688" y="2780928"/>
            <a:ext cx="43204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cteur droit 9"/>
          <p:cNvCxnSpPr/>
          <p:nvPr/>
        </p:nvCxnSpPr>
        <p:spPr bwMode="auto">
          <a:xfrm>
            <a:off x="3870774" y="2780928"/>
            <a:ext cx="43204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necteur droit 10"/>
          <p:cNvCxnSpPr/>
          <p:nvPr/>
        </p:nvCxnSpPr>
        <p:spPr bwMode="auto">
          <a:xfrm>
            <a:off x="5940152" y="2780928"/>
            <a:ext cx="43204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7842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ight Arrow 81"/>
          <p:cNvSpPr/>
          <p:nvPr/>
        </p:nvSpPr>
        <p:spPr>
          <a:xfrm rot="10800000">
            <a:off x="1068772" y="-4884"/>
            <a:ext cx="187460" cy="3668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de-CH" sz="60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010692" y="3598270"/>
            <a:ext cx="0" cy="269183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718817" y="5081912"/>
            <a:ext cx="1650653" cy="468000"/>
          </a:xfrm>
          <a:prstGeom prst="roundRect">
            <a:avLst>
              <a:gd name="adj" fmla="val 35311"/>
            </a:avLst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50"/>
              <a:t>Typenbewilligung</a:t>
            </a:r>
          </a:p>
          <a:p>
            <a:pPr algn="ctr"/>
            <a:r>
              <a:rPr lang="de-CH" sz="1050"/>
              <a:t>(+evtl. Zustimmung)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18818" y="4520977"/>
            <a:ext cx="1650654" cy="468000"/>
          </a:xfrm>
          <a:prstGeom prst="roundRect">
            <a:avLst>
              <a:gd name="adj" fmla="val 35311"/>
            </a:avLst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50"/>
          </a:p>
        </p:txBody>
      </p:sp>
      <p:sp>
        <p:nvSpPr>
          <p:cNvPr id="8" name="Rounded Rectangle 7"/>
          <p:cNvSpPr/>
          <p:nvPr/>
        </p:nvSpPr>
        <p:spPr>
          <a:xfrm>
            <a:off x="5718816" y="5653557"/>
            <a:ext cx="1650654" cy="468000"/>
          </a:xfrm>
          <a:prstGeom prst="roundRect">
            <a:avLst>
              <a:gd name="adj" fmla="val 35311"/>
            </a:avLst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50"/>
              <a:t>Bewilligung</a:t>
            </a:r>
          </a:p>
        </p:txBody>
      </p:sp>
      <p:sp>
        <p:nvSpPr>
          <p:cNvPr id="9" name="Oval 8"/>
          <p:cNvSpPr>
            <a:spLocks/>
          </p:cNvSpPr>
          <p:nvPr/>
        </p:nvSpPr>
        <p:spPr>
          <a:xfrm>
            <a:off x="1233146" y="2015713"/>
            <a:ext cx="488727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>
                <a:solidFill>
                  <a:schemeClr val="tx1"/>
                </a:solidFill>
              </a:rPr>
              <a:t>1/0</a:t>
            </a:r>
          </a:p>
        </p:txBody>
      </p:sp>
      <p:sp>
        <p:nvSpPr>
          <p:cNvPr id="10" name="Oval 9"/>
          <p:cNvSpPr>
            <a:spLocks/>
          </p:cNvSpPr>
          <p:nvPr/>
        </p:nvSpPr>
        <p:spPr>
          <a:xfrm>
            <a:off x="1233145" y="1624406"/>
            <a:ext cx="488727" cy="288000"/>
          </a:xfrm>
          <a:prstGeom prst="ellipse">
            <a:avLst/>
          </a:prstGeom>
          <a:solidFill>
            <a:srgbClr val="FF9797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>
            <a:spLocks/>
          </p:cNvSpPr>
          <p:nvPr/>
        </p:nvSpPr>
        <p:spPr>
          <a:xfrm>
            <a:off x="1233145" y="2407020"/>
            <a:ext cx="488727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>
                <a:solidFill>
                  <a:schemeClr val="tx1"/>
                </a:solidFill>
              </a:rPr>
              <a:t>1/0</a:t>
            </a:r>
          </a:p>
        </p:txBody>
      </p:sp>
      <p:sp>
        <p:nvSpPr>
          <p:cNvPr id="12" name="Oval 11"/>
          <p:cNvSpPr>
            <a:spLocks/>
          </p:cNvSpPr>
          <p:nvPr/>
        </p:nvSpPr>
        <p:spPr>
          <a:xfrm>
            <a:off x="1233144" y="2798327"/>
            <a:ext cx="488727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>
                <a:solidFill>
                  <a:schemeClr val="tx1"/>
                </a:solidFill>
              </a:rPr>
              <a:t>1/0</a:t>
            </a:r>
          </a:p>
        </p:txBody>
      </p:sp>
      <p:sp>
        <p:nvSpPr>
          <p:cNvPr id="13" name="Oval 12"/>
          <p:cNvSpPr>
            <a:spLocks/>
          </p:cNvSpPr>
          <p:nvPr/>
        </p:nvSpPr>
        <p:spPr>
          <a:xfrm>
            <a:off x="2067160" y="2015713"/>
            <a:ext cx="488727" cy="288000"/>
          </a:xfrm>
          <a:prstGeom prst="ellipse">
            <a:avLst/>
          </a:prstGeom>
          <a:solidFill>
            <a:srgbClr val="FF9797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Oval 13"/>
          <p:cNvSpPr>
            <a:spLocks/>
          </p:cNvSpPr>
          <p:nvPr/>
        </p:nvSpPr>
        <p:spPr>
          <a:xfrm>
            <a:off x="2067159" y="1624406"/>
            <a:ext cx="488727" cy="28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" name="Oval 14"/>
          <p:cNvSpPr>
            <a:spLocks/>
          </p:cNvSpPr>
          <p:nvPr/>
        </p:nvSpPr>
        <p:spPr>
          <a:xfrm>
            <a:off x="2067159" y="2407020"/>
            <a:ext cx="488727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>
                <a:solidFill>
                  <a:schemeClr val="tx1"/>
                </a:solidFill>
              </a:rPr>
              <a:t>1/0</a:t>
            </a:r>
          </a:p>
        </p:txBody>
      </p:sp>
      <p:sp>
        <p:nvSpPr>
          <p:cNvPr id="16" name="Oval 15"/>
          <p:cNvSpPr>
            <a:spLocks/>
          </p:cNvSpPr>
          <p:nvPr/>
        </p:nvSpPr>
        <p:spPr>
          <a:xfrm>
            <a:off x="2067158" y="2798327"/>
            <a:ext cx="488727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>
                <a:solidFill>
                  <a:schemeClr val="tx1"/>
                </a:solidFill>
              </a:rPr>
              <a:t>1/0</a:t>
            </a:r>
          </a:p>
        </p:txBody>
      </p:sp>
      <p:sp>
        <p:nvSpPr>
          <p:cNvPr id="17" name="Oval 16"/>
          <p:cNvSpPr>
            <a:spLocks/>
          </p:cNvSpPr>
          <p:nvPr/>
        </p:nvSpPr>
        <p:spPr>
          <a:xfrm>
            <a:off x="2901174" y="2015713"/>
            <a:ext cx="488727" cy="28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8" name="Oval 17"/>
          <p:cNvSpPr>
            <a:spLocks/>
          </p:cNvSpPr>
          <p:nvPr/>
        </p:nvSpPr>
        <p:spPr>
          <a:xfrm>
            <a:off x="2901173" y="1624406"/>
            <a:ext cx="488727" cy="28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9" name="Oval 18"/>
          <p:cNvSpPr>
            <a:spLocks/>
          </p:cNvSpPr>
          <p:nvPr/>
        </p:nvSpPr>
        <p:spPr>
          <a:xfrm>
            <a:off x="2901173" y="2407020"/>
            <a:ext cx="488727" cy="288000"/>
          </a:xfrm>
          <a:prstGeom prst="ellipse">
            <a:avLst/>
          </a:prstGeom>
          <a:solidFill>
            <a:srgbClr val="FF9797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>
            <a:spLocks/>
          </p:cNvSpPr>
          <p:nvPr/>
        </p:nvSpPr>
        <p:spPr>
          <a:xfrm>
            <a:off x="2901172" y="2798327"/>
            <a:ext cx="488727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>
                <a:solidFill>
                  <a:schemeClr val="tx1"/>
                </a:solidFill>
              </a:rPr>
              <a:t>1/0</a:t>
            </a:r>
          </a:p>
        </p:txBody>
      </p:sp>
      <p:sp>
        <p:nvSpPr>
          <p:cNvPr id="21" name="Oval 20"/>
          <p:cNvSpPr>
            <a:spLocks/>
          </p:cNvSpPr>
          <p:nvPr/>
        </p:nvSpPr>
        <p:spPr>
          <a:xfrm>
            <a:off x="3735188" y="2015713"/>
            <a:ext cx="488727" cy="28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2" name="Oval 21"/>
          <p:cNvSpPr>
            <a:spLocks/>
          </p:cNvSpPr>
          <p:nvPr/>
        </p:nvSpPr>
        <p:spPr>
          <a:xfrm>
            <a:off x="3735187" y="1624406"/>
            <a:ext cx="488727" cy="28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3" name="Oval 22"/>
          <p:cNvSpPr>
            <a:spLocks/>
          </p:cNvSpPr>
          <p:nvPr/>
        </p:nvSpPr>
        <p:spPr>
          <a:xfrm>
            <a:off x="3735187" y="2407020"/>
            <a:ext cx="488727" cy="28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4" name="Oval 23"/>
          <p:cNvSpPr>
            <a:spLocks/>
          </p:cNvSpPr>
          <p:nvPr/>
        </p:nvSpPr>
        <p:spPr>
          <a:xfrm>
            <a:off x="3735186" y="2798327"/>
            <a:ext cx="488727" cy="288000"/>
          </a:xfrm>
          <a:prstGeom prst="ellipse">
            <a:avLst/>
          </a:prstGeom>
          <a:solidFill>
            <a:srgbClr val="FF9797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Oval 24"/>
          <p:cNvSpPr>
            <a:spLocks/>
          </p:cNvSpPr>
          <p:nvPr/>
        </p:nvSpPr>
        <p:spPr>
          <a:xfrm>
            <a:off x="4569202" y="2015713"/>
            <a:ext cx="488727" cy="28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6" name="Oval 25"/>
          <p:cNvSpPr>
            <a:spLocks/>
          </p:cNvSpPr>
          <p:nvPr/>
        </p:nvSpPr>
        <p:spPr>
          <a:xfrm>
            <a:off x="4569201" y="1624406"/>
            <a:ext cx="488727" cy="28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7" name="Oval 26"/>
          <p:cNvSpPr>
            <a:spLocks/>
          </p:cNvSpPr>
          <p:nvPr/>
        </p:nvSpPr>
        <p:spPr>
          <a:xfrm>
            <a:off x="4569201" y="2407020"/>
            <a:ext cx="488727" cy="28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8" name="Oval 27"/>
          <p:cNvSpPr>
            <a:spLocks/>
          </p:cNvSpPr>
          <p:nvPr/>
        </p:nvSpPr>
        <p:spPr>
          <a:xfrm>
            <a:off x="4569200" y="2798327"/>
            <a:ext cx="488727" cy="28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718815" y="3954687"/>
            <a:ext cx="1650654" cy="468000"/>
          </a:xfrm>
          <a:prstGeom prst="roundRect">
            <a:avLst>
              <a:gd name="adj" fmla="val 35311"/>
            </a:avLst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50"/>
              <a:t>Information BAG/SUVA </a:t>
            </a:r>
            <a:r>
              <a:rPr lang="de-CH" sz="1050">
                <a:sym typeface="Wingdings" panose="05000000000000000000" pitchFamily="2" charset="2"/>
              </a:rPr>
              <a:t> Betrieb</a:t>
            </a:r>
            <a:endParaRPr lang="de-CH" sz="1050"/>
          </a:p>
        </p:txBody>
      </p:sp>
      <p:cxnSp>
        <p:nvCxnSpPr>
          <p:cNvPr id="31" name="Elbow Connector 30"/>
          <p:cNvCxnSpPr>
            <a:endCxn id="8" idx="1"/>
          </p:cNvCxnSpPr>
          <p:nvPr/>
        </p:nvCxnSpPr>
        <p:spPr>
          <a:xfrm rot="16200000" flipH="1">
            <a:off x="3676722" y="3845463"/>
            <a:ext cx="266916" cy="3817271"/>
          </a:xfrm>
          <a:prstGeom prst="bentConnector2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54" idx="2"/>
            <a:endCxn id="6" idx="1"/>
          </p:cNvCxnSpPr>
          <p:nvPr/>
        </p:nvCxnSpPr>
        <p:spPr>
          <a:xfrm rot="16200000" flipH="1">
            <a:off x="3591734" y="3188828"/>
            <a:ext cx="1698433" cy="2555733"/>
          </a:xfrm>
          <a:prstGeom prst="bentConnector2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60" idx="2"/>
            <a:endCxn id="7" idx="1"/>
          </p:cNvCxnSpPr>
          <p:nvPr/>
        </p:nvCxnSpPr>
        <p:spPr>
          <a:xfrm rot="16200000" flipH="1">
            <a:off x="4724284" y="3760442"/>
            <a:ext cx="274049" cy="1715020"/>
          </a:xfrm>
          <a:prstGeom prst="bentConnector2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158946" y="3440012"/>
            <a:ext cx="6848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</a:t>
            </a:r>
            <a:r>
              <a:rPr lang="de-CH" sz="9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168/3</a:t>
            </a:r>
            <a:endParaRPr lang="de-CH" sz="90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312921" y="4732908"/>
            <a:ext cx="5886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</a:t>
            </a:r>
            <a:r>
              <a:rPr lang="de-CH" sz="9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169</a:t>
            </a:r>
            <a:endParaRPr lang="de-CH" sz="90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326494" y="5309420"/>
            <a:ext cx="5245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</a:t>
            </a:r>
            <a:r>
              <a:rPr lang="de-CH" sz="9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15</a:t>
            </a:r>
            <a:endParaRPr lang="de-CH" sz="90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46055" y="5912619"/>
            <a:ext cx="4860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</a:t>
            </a:r>
            <a:r>
              <a:rPr lang="de-CH" sz="9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9i</a:t>
            </a:r>
            <a:endParaRPr lang="de-CH" sz="90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44672" y="86753"/>
            <a:ext cx="3358546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de-CH" sz="600"/>
          </a:p>
        </p:txBody>
      </p:sp>
      <p:sp>
        <p:nvSpPr>
          <p:cNvPr id="40" name="Rectangle 39"/>
          <p:cNvSpPr/>
          <p:nvPr/>
        </p:nvSpPr>
        <p:spPr>
          <a:xfrm>
            <a:off x="5269355" y="1755914"/>
            <a:ext cx="74251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168/2c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269355" y="2146596"/>
            <a:ext cx="7489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168/2b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269355" y="2525246"/>
            <a:ext cx="7489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168/2a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269355" y="2911167"/>
            <a:ext cx="7489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168/2a</a:t>
            </a:r>
          </a:p>
        </p:txBody>
      </p:sp>
      <p:sp>
        <p:nvSpPr>
          <p:cNvPr id="44" name="TextBox 43"/>
          <p:cNvSpPr txBox="1"/>
          <p:nvPr/>
        </p:nvSpPr>
        <p:spPr>
          <a:xfrm rot="16200000">
            <a:off x="-116928" y="4878842"/>
            <a:ext cx="1342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>
                <a:latin typeface="+mn-lt"/>
              </a:rPr>
              <a:t>approche gradué</a:t>
            </a:r>
            <a:endParaRPr lang="de-CH" sz="120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7313" y="6174694"/>
            <a:ext cx="84824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baseline="30000" smtClean="0">
                <a:latin typeface="+mn-lt"/>
              </a:rPr>
              <a:t>1</a:t>
            </a:r>
            <a:r>
              <a:rPr lang="de-CH" sz="900" smtClean="0">
                <a:latin typeface="+mn-lt"/>
              </a:rPr>
              <a:t> Von BAG als nicht zu vernachlässigende Dosis erachtet; entspricht z.B. Dosisrichtwert TDBV oder 1/10 Referenzwert.</a:t>
            </a:r>
          </a:p>
          <a:p>
            <a:r>
              <a:rPr lang="de-CH" sz="900" baseline="30000" smtClean="0">
                <a:latin typeface="+mn-lt"/>
              </a:rPr>
              <a:t>2</a:t>
            </a:r>
            <a:r>
              <a:rPr lang="de-CH" sz="900" smtClean="0">
                <a:latin typeface="+mn-lt"/>
              </a:rPr>
              <a:t> Für Bauprodukte gilt separate Regelung.</a:t>
            </a:r>
          </a:p>
          <a:p>
            <a:r>
              <a:rPr lang="de-CH" sz="900" baseline="30000" smtClean="0">
                <a:latin typeface="+mn-lt"/>
              </a:rPr>
              <a:t>3</a:t>
            </a:r>
            <a:r>
              <a:rPr lang="de-CH" sz="900" smtClean="0">
                <a:latin typeface="+mn-lt"/>
              </a:rPr>
              <a:t> Vorgesehen z.B. für Luftfilter (Pb-210&gt;LLN, aber kleine Mengen)</a:t>
            </a:r>
            <a:endParaRPr lang="de-CH" sz="900">
              <a:latin typeface="+mn-lt"/>
            </a:endParaRPr>
          </a:p>
        </p:txBody>
      </p:sp>
      <p:sp>
        <p:nvSpPr>
          <p:cNvPr id="48" name="Freeform 47"/>
          <p:cNvSpPr/>
          <p:nvPr/>
        </p:nvSpPr>
        <p:spPr>
          <a:xfrm flipH="1">
            <a:off x="3352135" y="714204"/>
            <a:ext cx="1800000" cy="481263"/>
          </a:xfrm>
          <a:custGeom>
            <a:avLst/>
            <a:gdLst>
              <a:gd name="connsiteX0" fmla="*/ 0 w 1768642"/>
              <a:gd name="connsiteY0" fmla="*/ 0 h 481263"/>
              <a:gd name="connsiteX1" fmla="*/ 0 w 1768642"/>
              <a:gd name="connsiteY1" fmla="*/ 120316 h 481263"/>
              <a:gd name="connsiteX2" fmla="*/ 1768642 w 1768642"/>
              <a:gd name="connsiteY2" fmla="*/ 336884 h 481263"/>
              <a:gd name="connsiteX3" fmla="*/ 1768642 w 1768642"/>
              <a:gd name="connsiteY3" fmla="*/ 481263 h 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8642" h="481263">
                <a:moveTo>
                  <a:pt x="0" y="0"/>
                </a:moveTo>
                <a:lnTo>
                  <a:pt x="0" y="120316"/>
                </a:lnTo>
                <a:lnTo>
                  <a:pt x="1768642" y="336884"/>
                </a:lnTo>
                <a:lnTo>
                  <a:pt x="1768642" y="48126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9" name="Freeform 48"/>
          <p:cNvSpPr/>
          <p:nvPr/>
        </p:nvSpPr>
        <p:spPr>
          <a:xfrm>
            <a:off x="1077524" y="709481"/>
            <a:ext cx="1800000" cy="481263"/>
          </a:xfrm>
          <a:custGeom>
            <a:avLst/>
            <a:gdLst>
              <a:gd name="connsiteX0" fmla="*/ 0 w 1768642"/>
              <a:gd name="connsiteY0" fmla="*/ 0 h 481263"/>
              <a:gd name="connsiteX1" fmla="*/ 0 w 1768642"/>
              <a:gd name="connsiteY1" fmla="*/ 120316 h 481263"/>
              <a:gd name="connsiteX2" fmla="*/ 1768642 w 1768642"/>
              <a:gd name="connsiteY2" fmla="*/ 336884 h 481263"/>
              <a:gd name="connsiteX3" fmla="*/ 1768642 w 1768642"/>
              <a:gd name="connsiteY3" fmla="*/ 481263 h 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8642" h="481263">
                <a:moveTo>
                  <a:pt x="0" y="0"/>
                </a:moveTo>
                <a:lnTo>
                  <a:pt x="0" y="120316"/>
                </a:lnTo>
                <a:lnTo>
                  <a:pt x="1768642" y="336884"/>
                </a:lnTo>
                <a:lnTo>
                  <a:pt x="1768642" y="48126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0" name="Rectangle 49"/>
          <p:cNvSpPr/>
          <p:nvPr/>
        </p:nvSpPr>
        <p:spPr>
          <a:xfrm>
            <a:off x="5269355" y="1564246"/>
            <a:ext cx="21339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de-CH" sz="1200">
                <a:solidFill>
                  <a:srgbClr val="000000"/>
                </a:solidFill>
                <a:latin typeface="Arial" panose="020B0604020202020204" pitchFamily="34" charset="0"/>
              </a:rPr>
              <a:t>Bevölkerung &gt;</a:t>
            </a:r>
            <a:r>
              <a:rPr lang="de-CH" sz="1200">
                <a:solidFill>
                  <a:srgbClr val="FF0000"/>
                </a:solidFill>
                <a:latin typeface="Arial" panose="020B0604020202020204" pitchFamily="34" charset="0"/>
              </a:rPr>
              <a:t>0.1 </a:t>
            </a:r>
            <a:r>
              <a:rPr lang="de-CH" sz="1200" smtClean="0">
                <a:solidFill>
                  <a:srgbClr val="FF0000"/>
                </a:solidFill>
                <a:latin typeface="Arial" panose="020B0604020202020204" pitchFamily="34" charset="0"/>
              </a:rPr>
              <a:t>mSv/a</a:t>
            </a:r>
            <a:r>
              <a:rPr lang="de-CH" sz="1200" baseline="30000" smtClean="0">
                <a:latin typeface="Arial" panose="020B0604020202020204" pitchFamily="34" charset="0"/>
              </a:rPr>
              <a:t>1</a:t>
            </a:r>
            <a:r>
              <a:rPr lang="de-CH" sz="12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CH" sz="1200">
                <a:solidFill>
                  <a:srgbClr val="000000"/>
                </a:solidFill>
                <a:latin typeface="Arial" panose="020B0604020202020204" pitchFamily="34" charset="0"/>
              </a:rPr>
              <a:t>?  </a:t>
            </a:r>
            <a:endParaRPr lang="de-CH" sz="110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269355" y="1962819"/>
            <a:ext cx="20168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de-CH" sz="1200">
                <a:solidFill>
                  <a:srgbClr val="000000"/>
                </a:solidFill>
                <a:latin typeface="Arial" panose="020B0604020202020204" pitchFamily="34" charset="0"/>
              </a:rPr>
              <a:t>Arbeitnehmer &gt;1 </a:t>
            </a:r>
            <a:r>
              <a:rPr lang="de-CH" sz="1200" smtClean="0">
                <a:solidFill>
                  <a:srgbClr val="000000"/>
                </a:solidFill>
                <a:latin typeface="Arial" panose="020B0604020202020204" pitchFamily="34" charset="0"/>
              </a:rPr>
              <a:t>mSv/a </a:t>
            </a:r>
            <a:r>
              <a:rPr lang="de-CH" sz="1200">
                <a:solidFill>
                  <a:srgbClr val="000000"/>
                </a:solidFill>
                <a:latin typeface="Arial" panose="020B0604020202020204" pitchFamily="34" charset="0"/>
              </a:rPr>
              <a:t>?  </a:t>
            </a:r>
            <a:endParaRPr lang="de-CH" sz="110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269355" y="2335365"/>
            <a:ext cx="1425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de-CH" sz="1200" smtClean="0">
                <a:solidFill>
                  <a:srgbClr val="000000"/>
                </a:solidFill>
                <a:latin typeface="Arial" panose="020B0604020202020204" pitchFamily="34" charset="0"/>
              </a:rPr>
              <a:t>Produkte</a:t>
            </a:r>
            <a:r>
              <a:rPr lang="de-CH" sz="1200" baseline="3000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de-CH" sz="12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CH" sz="1200">
                <a:solidFill>
                  <a:srgbClr val="000000"/>
                </a:solidFill>
                <a:latin typeface="Arial" panose="020B0604020202020204" pitchFamily="34" charset="0"/>
              </a:rPr>
              <a:t>&gt;LLN ?</a:t>
            </a:r>
            <a:endParaRPr lang="de-CH" sz="105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269355" y="2740560"/>
            <a:ext cx="11945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de-CH" sz="1200">
                <a:solidFill>
                  <a:srgbClr val="000000"/>
                </a:solidFill>
                <a:latin typeface="Arial" panose="020B0604020202020204" pitchFamily="34" charset="0"/>
              </a:rPr>
              <a:t>Abfälle &gt;LLN ?</a:t>
            </a:r>
            <a:endParaRPr lang="de-CH" sz="110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128397" y="3347989"/>
            <a:ext cx="4069373" cy="269490"/>
          </a:xfrm>
          <a:prstGeom prst="roundRect">
            <a:avLst>
              <a:gd name="adj" fmla="val 35311"/>
            </a:avLst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50"/>
              <a:t>Meldung Betrieb </a:t>
            </a:r>
            <a:r>
              <a:rPr lang="de-CH" sz="1050">
                <a:sym typeface="Wingdings" panose="05000000000000000000" pitchFamily="2" charset="2"/>
              </a:rPr>
              <a:t> BAG</a:t>
            </a:r>
            <a:endParaRPr lang="de-CH" sz="105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484950" y="3078806"/>
            <a:ext cx="0" cy="269183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852604" y="3078806"/>
            <a:ext cx="0" cy="269183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326864" y="3086327"/>
            <a:ext cx="0" cy="269183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168778" y="3086327"/>
            <a:ext cx="0" cy="269183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010692" y="3095421"/>
            <a:ext cx="0" cy="269183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Diamond 59"/>
          <p:cNvSpPr/>
          <p:nvPr/>
        </p:nvSpPr>
        <p:spPr>
          <a:xfrm>
            <a:off x="3431723" y="3871470"/>
            <a:ext cx="1144150" cy="609458"/>
          </a:xfrm>
          <a:prstGeom prst="diamond">
            <a:avLst/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50"/>
          </a:p>
        </p:txBody>
      </p:sp>
      <p:cxnSp>
        <p:nvCxnSpPr>
          <p:cNvPr id="61" name="Straight Arrow Connector 60"/>
          <p:cNvCxnSpPr>
            <a:stCxn id="60" idx="3"/>
          </p:cNvCxnSpPr>
          <p:nvPr/>
        </p:nvCxnSpPr>
        <p:spPr>
          <a:xfrm>
            <a:off x="4575873" y="4176199"/>
            <a:ext cx="277200" cy="0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3591419" y="3952906"/>
            <a:ext cx="9150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000">
                <a:solidFill>
                  <a:schemeClr val="bg1"/>
                </a:solidFill>
                <a:latin typeface="+mj-lt"/>
              </a:rPr>
              <a:t>Ausnahme-</a:t>
            </a:r>
            <a:br>
              <a:rPr lang="de-CH" sz="1000">
                <a:solidFill>
                  <a:schemeClr val="bg1"/>
                </a:solidFill>
                <a:latin typeface="+mj-lt"/>
              </a:rPr>
            </a:br>
            <a:r>
              <a:rPr lang="de-CH" sz="1000" smtClean="0">
                <a:solidFill>
                  <a:schemeClr val="bg1"/>
                </a:solidFill>
                <a:latin typeface="+mj-lt"/>
              </a:rPr>
              <a:t>regelung? </a:t>
            </a:r>
            <a:r>
              <a:rPr lang="de-CH" sz="1000" baseline="30000" smtClean="0">
                <a:solidFill>
                  <a:schemeClr val="bg1"/>
                </a:solidFill>
                <a:latin typeface="+mj-lt"/>
              </a:rPr>
              <a:t>3</a:t>
            </a:r>
            <a:endParaRPr lang="de-CH" sz="1000" baseline="30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952637" y="4490621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smtClean="0"/>
              <a:t>nein</a:t>
            </a:r>
            <a:endParaRPr lang="de-CH" sz="1000"/>
          </a:p>
        </p:txBody>
      </p:sp>
      <p:sp>
        <p:nvSpPr>
          <p:cNvPr id="68" name="Freeform 67"/>
          <p:cNvSpPr/>
          <p:nvPr/>
        </p:nvSpPr>
        <p:spPr>
          <a:xfrm>
            <a:off x="4879451" y="3636702"/>
            <a:ext cx="842194" cy="552450"/>
          </a:xfrm>
          <a:custGeom>
            <a:avLst/>
            <a:gdLst>
              <a:gd name="connsiteX0" fmla="*/ 0 w 866775"/>
              <a:gd name="connsiteY0" fmla="*/ 0 h 552450"/>
              <a:gd name="connsiteX1" fmla="*/ 0 w 866775"/>
              <a:gd name="connsiteY1" fmla="*/ 552450 h 552450"/>
              <a:gd name="connsiteX2" fmla="*/ 866775 w 866775"/>
              <a:gd name="connsiteY2" fmla="*/ 552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552450">
                <a:moveTo>
                  <a:pt x="0" y="0"/>
                </a:moveTo>
                <a:lnTo>
                  <a:pt x="0" y="552450"/>
                </a:lnTo>
                <a:lnTo>
                  <a:pt x="866775" y="552450"/>
                </a:lnTo>
              </a:path>
            </a:pathLst>
          </a:cu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9" name="Down Arrow 68"/>
          <p:cNvSpPr/>
          <p:nvPr/>
        </p:nvSpPr>
        <p:spPr>
          <a:xfrm>
            <a:off x="2938574" y="1297948"/>
            <a:ext cx="364006" cy="230970"/>
          </a:xfrm>
          <a:prstGeom prst="downArrow">
            <a:avLst/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50">
              <a:solidFill>
                <a:schemeClr val="lt1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1128397" y="1565014"/>
            <a:ext cx="614663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128397" y="1964826"/>
            <a:ext cx="614663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128397" y="2346873"/>
            <a:ext cx="614663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128397" y="2747250"/>
            <a:ext cx="614663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128397" y="3119870"/>
            <a:ext cx="614663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 rot="16200000">
            <a:off x="176424" y="2203024"/>
            <a:ext cx="75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>
                <a:latin typeface="+mn-lt"/>
              </a:rPr>
              <a:t>Kriterien</a:t>
            </a:r>
            <a:endParaRPr lang="de-CH" sz="1200"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243751" y="261327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>
                <a:latin typeface="+mn-lt"/>
              </a:rPr>
              <a:t>Eintritt</a:t>
            </a:r>
            <a:endParaRPr lang="de-CH" sz="1200">
              <a:latin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503218" y="4144200"/>
            <a:ext cx="2840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smtClean="0"/>
              <a:t>ja</a:t>
            </a:r>
            <a:endParaRPr lang="de-CH" sz="1000"/>
          </a:p>
        </p:txBody>
      </p:sp>
      <p:sp>
        <p:nvSpPr>
          <p:cNvPr id="79" name="Right Arrow 78"/>
          <p:cNvSpPr/>
          <p:nvPr/>
        </p:nvSpPr>
        <p:spPr>
          <a:xfrm rot="10800000">
            <a:off x="1068772" y="361633"/>
            <a:ext cx="187460" cy="357902"/>
          </a:xfrm>
          <a:prstGeom prst="rightArrow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de-CH" sz="120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33144" y="447277"/>
            <a:ext cx="3824783" cy="184666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de-CH" sz="600"/>
          </a:p>
        </p:txBody>
      </p:sp>
      <p:sp>
        <p:nvSpPr>
          <p:cNvPr id="3" name="TextBox 2"/>
          <p:cNvSpPr txBox="1"/>
          <p:nvPr/>
        </p:nvSpPr>
        <p:spPr>
          <a:xfrm>
            <a:off x="1156915" y="391175"/>
            <a:ext cx="1738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>
                <a:latin typeface="+mn-lt"/>
              </a:rPr>
              <a:t>erweiterte Liste BAG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156915" y="30942"/>
            <a:ext cx="25122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smtClean="0">
                <a:latin typeface="+mn-lt"/>
              </a:rPr>
              <a:t>Betroffene Industrien nach Art.168</a:t>
            </a:r>
            <a:endParaRPr lang="de-CH" sz="1200">
              <a:latin typeface="+mn-lt"/>
            </a:endParaRPr>
          </a:p>
        </p:txBody>
      </p:sp>
      <p:sp>
        <p:nvSpPr>
          <p:cNvPr id="83" name="Right Arrow 82"/>
          <p:cNvSpPr/>
          <p:nvPr/>
        </p:nvSpPr>
        <p:spPr>
          <a:xfrm>
            <a:off x="4395188" y="-7518"/>
            <a:ext cx="187460" cy="3668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de-CH" sz="600"/>
          </a:p>
        </p:txBody>
      </p:sp>
      <p:sp>
        <p:nvSpPr>
          <p:cNvPr id="84" name="Right Arrow 83"/>
          <p:cNvSpPr/>
          <p:nvPr/>
        </p:nvSpPr>
        <p:spPr>
          <a:xfrm>
            <a:off x="4955351" y="359038"/>
            <a:ext cx="187460" cy="357902"/>
          </a:xfrm>
          <a:prstGeom prst="rightArrow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de-CH" sz="1200">
              <a:solidFill>
                <a:schemeClr val="tx1"/>
              </a:solidFill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1909416" y="4825866"/>
            <a:ext cx="0" cy="804442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eeform 87"/>
          <p:cNvSpPr/>
          <p:nvPr/>
        </p:nvSpPr>
        <p:spPr>
          <a:xfrm>
            <a:off x="1483019" y="3609651"/>
            <a:ext cx="432000" cy="1233606"/>
          </a:xfrm>
          <a:custGeom>
            <a:avLst/>
            <a:gdLst>
              <a:gd name="connsiteX0" fmla="*/ 0 w 333375"/>
              <a:gd name="connsiteY0" fmla="*/ 0 h 533400"/>
              <a:gd name="connsiteX1" fmla="*/ 0 w 333375"/>
              <a:gd name="connsiteY1" fmla="*/ 285750 h 533400"/>
              <a:gd name="connsiteX2" fmla="*/ 333375 w 333375"/>
              <a:gd name="connsiteY2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375" h="533400">
                <a:moveTo>
                  <a:pt x="0" y="0"/>
                </a:moveTo>
                <a:lnTo>
                  <a:pt x="0" y="285750"/>
                </a:lnTo>
                <a:lnTo>
                  <a:pt x="333375" y="533400"/>
                </a:lnTo>
              </a:path>
            </a:pathLst>
          </a:cu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9" name="Freeform 88"/>
          <p:cNvSpPr/>
          <p:nvPr/>
        </p:nvSpPr>
        <p:spPr>
          <a:xfrm flipH="1">
            <a:off x="1909416" y="3625542"/>
            <a:ext cx="432000" cy="1200323"/>
          </a:xfrm>
          <a:custGeom>
            <a:avLst/>
            <a:gdLst>
              <a:gd name="connsiteX0" fmla="*/ 0 w 333375"/>
              <a:gd name="connsiteY0" fmla="*/ 0 h 533400"/>
              <a:gd name="connsiteX1" fmla="*/ 0 w 333375"/>
              <a:gd name="connsiteY1" fmla="*/ 285750 h 533400"/>
              <a:gd name="connsiteX2" fmla="*/ 333375 w 333375"/>
              <a:gd name="connsiteY2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375" h="533400">
                <a:moveTo>
                  <a:pt x="0" y="0"/>
                </a:moveTo>
                <a:lnTo>
                  <a:pt x="0" y="285750"/>
                </a:lnTo>
                <a:lnTo>
                  <a:pt x="333375" y="533400"/>
                </a:lnTo>
              </a:path>
            </a:pathLst>
          </a:cu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0" name="TextBox 89"/>
          <p:cNvSpPr txBox="1"/>
          <p:nvPr/>
        </p:nvSpPr>
        <p:spPr>
          <a:xfrm>
            <a:off x="5640610" y="4526677"/>
            <a:ext cx="18016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050">
                <a:solidFill>
                  <a:schemeClr val="lt1"/>
                </a:solidFill>
                <a:latin typeface="+mn-lt"/>
              </a:rPr>
              <a:t>Zustimmung BAG für </a:t>
            </a:r>
            <a:r>
              <a:rPr lang="de-CH" sz="1050" smtClean="0">
                <a:solidFill>
                  <a:schemeClr val="lt1"/>
                </a:solidFill>
                <a:latin typeface="+mn-lt"/>
              </a:rPr>
              <a:t>Deponierung/Verbrennung</a:t>
            </a:r>
            <a:endParaRPr lang="de-CH" sz="105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765595" y="151244"/>
            <a:ext cx="1949748" cy="917021"/>
          </a:xfrm>
          <a:prstGeom prst="roundRect">
            <a:avLst/>
          </a:prstGeom>
          <a:gradFill>
            <a:gsLst>
              <a:gs pos="0">
                <a:srgbClr val="FFC000">
                  <a:lumMod val="43000"/>
                  <a:lumOff val="57000"/>
                </a:srgbClr>
              </a:gs>
              <a:gs pos="50000">
                <a:srgbClr val="FFC000">
                  <a:lumMod val="75000"/>
                  <a:lumOff val="25000"/>
                </a:srgb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800" b="1">
                <a:solidFill>
                  <a:schemeClr val="tx1"/>
                </a:solidFill>
              </a:rPr>
              <a:t>Entwurf</a:t>
            </a:r>
            <a:r>
              <a:rPr lang="de-CH" sz="1800">
                <a:solidFill>
                  <a:schemeClr val="tx1"/>
                </a:solidFill>
              </a:rPr>
              <a:t> </a:t>
            </a:r>
            <a:br>
              <a:rPr lang="de-CH" sz="1800">
                <a:solidFill>
                  <a:schemeClr val="tx1"/>
                </a:solidFill>
              </a:rPr>
            </a:br>
            <a:r>
              <a:rPr lang="de-CH" sz="1800">
                <a:solidFill>
                  <a:schemeClr val="tx1"/>
                </a:solidFill>
              </a:rPr>
              <a:t>NORM-Konzept</a:t>
            </a:r>
          </a:p>
          <a:p>
            <a:pPr algn="ctr"/>
            <a:r>
              <a:rPr lang="de-CH" sz="1800">
                <a:solidFill>
                  <a:schemeClr val="tx1"/>
                </a:solidFill>
              </a:rPr>
              <a:t>BAG/SUVA</a:t>
            </a:r>
          </a:p>
        </p:txBody>
      </p:sp>
    </p:spTree>
    <p:extLst>
      <p:ext uri="{BB962C8B-B14F-4D97-AF65-F5344CB8AC3E}">
        <p14:creationId xmlns:p14="http://schemas.microsoft.com/office/powerpoint/2010/main" val="404311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3047545" y="3598270"/>
            <a:ext cx="0" cy="269183"/>
          </a:xfrm>
          <a:prstGeom prst="straightConnector1">
            <a:avLst/>
          </a:prstGeom>
          <a:ln w="158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4755670" y="5081912"/>
            <a:ext cx="1650653" cy="468000"/>
          </a:xfrm>
          <a:prstGeom prst="roundRect">
            <a:avLst>
              <a:gd name="adj" fmla="val 35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50" smtClean="0"/>
              <a:t>Typenbewilligung</a:t>
            </a:r>
          </a:p>
          <a:p>
            <a:pPr algn="ctr"/>
            <a:r>
              <a:rPr lang="de-CH" sz="1050" smtClean="0"/>
              <a:t>(+evtl. Zustimmung)</a:t>
            </a:r>
            <a:endParaRPr lang="de-CH" sz="1050"/>
          </a:p>
        </p:txBody>
      </p:sp>
      <p:sp>
        <p:nvSpPr>
          <p:cNvPr id="8" name="Rounded Rectangle 7"/>
          <p:cNvSpPr/>
          <p:nvPr/>
        </p:nvSpPr>
        <p:spPr>
          <a:xfrm>
            <a:off x="4755669" y="5653557"/>
            <a:ext cx="1650654" cy="468000"/>
          </a:xfrm>
          <a:prstGeom prst="roundRect">
            <a:avLst>
              <a:gd name="adj" fmla="val 35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50" smtClean="0"/>
              <a:t>Bewilligung</a:t>
            </a:r>
            <a:endParaRPr lang="de-CH" sz="1050"/>
          </a:p>
        </p:txBody>
      </p:sp>
      <p:sp>
        <p:nvSpPr>
          <p:cNvPr id="9" name="Oval 8"/>
          <p:cNvSpPr>
            <a:spLocks/>
          </p:cNvSpPr>
          <p:nvPr/>
        </p:nvSpPr>
        <p:spPr>
          <a:xfrm>
            <a:off x="269999" y="2015713"/>
            <a:ext cx="488727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 smtClean="0">
                <a:solidFill>
                  <a:schemeClr val="tx1"/>
                </a:solidFill>
              </a:rPr>
              <a:t>1/0</a:t>
            </a:r>
            <a:endParaRPr lang="de-CH" sz="1400">
              <a:solidFill>
                <a:schemeClr val="tx1"/>
              </a:solidFill>
            </a:endParaRPr>
          </a:p>
        </p:txBody>
      </p:sp>
      <p:sp>
        <p:nvSpPr>
          <p:cNvPr id="10" name="Oval 9"/>
          <p:cNvSpPr>
            <a:spLocks/>
          </p:cNvSpPr>
          <p:nvPr/>
        </p:nvSpPr>
        <p:spPr>
          <a:xfrm>
            <a:off x="269998" y="1624406"/>
            <a:ext cx="488727" cy="288000"/>
          </a:xfrm>
          <a:prstGeom prst="ellipse">
            <a:avLst/>
          </a:prstGeom>
          <a:solidFill>
            <a:srgbClr val="FF9797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 smtClean="0">
                <a:solidFill>
                  <a:schemeClr val="tx1"/>
                </a:solidFill>
              </a:rPr>
              <a:t>1</a:t>
            </a:r>
            <a:endParaRPr lang="de-CH" sz="1400">
              <a:solidFill>
                <a:schemeClr val="tx1"/>
              </a:solidFill>
            </a:endParaRPr>
          </a:p>
        </p:txBody>
      </p:sp>
      <p:sp>
        <p:nvSpPr>
          <p:cNvPr id="11" name="Oval 10"/>
          <p:cNvSpPr>
            <a:spLocks/>
          </p:cNvSpPr>
          <p:nvPr/>
        </p:nvSpPr>
        <p:spPr>
          <a:xfrm>
            <a:off x="269998" y="2407020"/>
            <a:ext cx="488727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 smtClean="0">
                <a:solidFill>
                  <a:schemeClr val="tx1"/>
                </a:solidFill>
              </a:rPr>
              <a:t>1/0</a:t>
            </a:r>
            <a:endParaRPr lang="de-CH" sz="1400">
              <a:solidFill>
                <a:schemeClr val="tx1"/>
              </a:solidFill>
            </a:endParaRPr>
          </a:p>
        </p:txBody>
      </p:sp>
      <p:sp>
        <p:nvSpPr>
          <p:cNvPr id="12" name="Oval 11"/>
          <p:cNvSpPr>
            <a:spLocks/>
          </p:cNvSpPr>
          <p:nvPr/>
        </p:nvSpPr>
        <p:spPr>
          <a:xfrm>
            <a:off x="269997" y="2798327"/>
            <a:ext cx="488727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 smtClean="0">
                <a:solidFill>
                  <a:schemeClr val="tx1"/>
                </a:solidFill>
              </a:rPr>
              <a:t>1/0</a:t>
            </a:r>
            <a:endParaRPr lang="de-CH" sz="1400">
              <a:solidFill>
                <a:schemeClr val="tx1"/>
              </a:solidFill>
            </a:endParaRPr>
          </a:p>
        </p:txBody>
      </p:sp>
      <p:sp>
        <p:nvSpPr>
          <p:cNvPr id="13" name="Oval 12"/>
          <p:cNvSpPr>
            <a:spLocks/>
          </p:cNvSpPr>
          <p:nvPr/>
        </p:nvSpPr>
        <p:spPr>
          <a:xfrm>
            <a:off x="1104013" y="2015713"/>
            <a:ext cx="488727" cy="288000"/>
          </a:xfrm>
          <a:prstGeom prst="ellipse">
            <a:avLst/>
          </a:prstGeom>
          <a:solidFill>
            <a:srgbClr val="FF9797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Oval 13"/>
          <p:cNvSpPr>
            <a:spLocks/>
          </p:cNvSpPr>
          <p:nvPr/>
        </p:nvSpPr>
        <p:spPr>
          <a:xfrm>
            <a:off x="1104012" y="1624406"/>
            <a:ext cx="488727" cy="28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 smtClean="0">
                <a:solidFill>
                  <a:schemeClr val="tx1"/>
                </a:solidFill>
              </a:rPr>
              <a:t>0</a:t>
            </a:r>
            <a:endParaRPr lang="de-CH" sz="1400">
              <a:solidFill>
                <a:schemeClr val="tx1"/>
              </a:solidFill>
            </a:endParaRPr>
          </a:p>
        </p:txBody>
      </p:sp>
      <p:sp>
        <p:nvSpPr>
          <p:cNvPr id="15" name="Oval 14"/>
          <p:cNvSpPr>
            <a:spLocks/>
          </p:cNvSpPr>
          <p:nvPr/>
        </p:nvSpPr>
        <p:spPr>
          <a:xfrm>
            <a:off x="1104012" y="2407020"/>
            <a:ext cx="488727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 smtClean="0">
                <a:solidFill>
                  <a:schemeClr val="tx1"/>
                </a:solidFill>
              </a:rPr>
              <a:t>1/0</a:t>
            </a:r>
            <a:endParaRPr lang="de-CH" sz="1400">
              <a:solidFill>
                <a:schemeClr val="tx1"/>
              </a:solidFill>
            </a:endParaRPr>
          </a:p>
        </p:txBody>
      </p:sp>
      <p:sp>
        <p:nvSpPr>
          <p:cNvPr id="16" name="Oval 15"/>
          <p:cNvSpPr>
            <a:spLocks/>
          </p:cNvSpPr>
          <p:nvPr/>
        </p:nvSpPr>
        <p:spPr>
          <a:xfrm>
            <a:off x="1104011" y="2798327"/>
            <a:ext cx="488727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 smtClean="0">
                <a:solidFill>
                  <a:schemeClr val="tx1"/>
                </a:solidFill>
              </a:rPr>
              <a:t>1/0</a:t>
            </a:r>
            <a:endParaRPr lang="de-CH" sz="1400">
              <a:solidFill>
                <a:schemeClr val="tx1"/>
              </a:solidFill>
            </a:endParaRPr>
          </a:p>
        </p:txBody>
      </p:sp>
      <p:sp>
        <p:nvSpPr>
          <p:cNvPr id="17" name="Oval 16"/>
          <p:cNvSpPr>
            <a:spLocks/>
          </p:cNvSpPr>
          <p:nvPr/>
        </p:nvSpPr>
        <p:spPr>
          <a:xfrm>
            <a:off x="1938027" y="2015713"/>
            <a:ext cx="488727" cy="28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8" name="Oval 17"/>
          <p:cNvSpPr>
            <a:spLocks/>
          </p:cNvSpPr>
          <p:nvPr/>
        </p:nvSpPr>
        <p:spPr>
          <a:xfrm>
            <a:off x="1938026" y="1624406"/>
            <a:ext cx="488727" cy="28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9" name="Oval 18"/>
          <p:cNvSpPr>
            <a:spLocks/>
          </p:cNvSpPr>
          <p:nvPr/>
        </p:nvSpPr>
        <p:spPr>
          <a:xfrm>
            <a:off x="1938026" y="2407020"/>
            <a:ext cx="488727" cy="288000"/>
          </a:xfrm>
          <a:prstGeom prst="ellipse">
            <a:avLst/>
          </a:prstGeom>
          <a:solidFill>
            <a:srgbClr val="FF9797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>
            <a:spLocks/>
          </p:cNvSpPr>
          <p:nvPr/>
        </p:nvSpPr>
        <p:spPr>
          <a:xfrm>
            <a:off x="1938025" y="2798327"/>
            <a:ext cx="488727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 smtClean="0">
                <a:solidFill>
                  <a:schemeClr val="tx1"/>
                </a:solidFill>
              </a:rPr>
              <a:t>1/0</a:t>
            </a:r>
            <a:endParaRPr lang="de-CH" sz="1400">
              <a:solidFill>
                <a:schemeClr val="tx1"/>
              </a:solidFill>
            </a:endParaRPr>
          </a:p>
        </p:txBody>
      </p:sp>
      <p:sp>
        <p:nvSpPr>
          <p:cNvPr id="21" name="Oval 20"/>
          <p:cNvSpPr>
            <a:spLocks/>
          </p:cNvSpPr>
          <p:nvPr/>
        </p:nvSpPr>
        <p:spPr>
          <a:xfrm>
            <a:off x="2772041" y="2015713"/>
            <a:ext cx="488727" cy="28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2" name="Oval 21"/>
          <p:cNvSpPr>
            <a:spLocks/>
          </p:cNvSpPr>
          <p:nvPr/>
        </p:nvSpPr>
        <p:spPr>
          <a:xfrm>
            <a:off x="2772040" y="1624406"/>
            <a:ext cx="488727" cy="28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3" name="Oval 22"/>
          <p:cNvSpPr>
            <a:spLocks/>
          </p:cNvSpPr>
          <p:nvPr/>
        </p:nvSpPr>
        <p:spPr>
          <a:xfrm>
            <a:off x="2772040" y="2407020"/>
            <a:ext cx="488727" cy="28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4" name="Oval 23"/>
          <p:cNvSpPr>
            <a:spLocks/>
          </p:cNvSpPr>
          <p:nvPr/>
        </p:nvSpPr>
        <p:spPr>
          <a:xfrm>
            <a:off x="2772039" y="2798327"/>
            <a:ext cx="488727" cy="288000"/>
          </a:xfrm>
          <a:prstGeom prst="ellipse">
            <a:avLst/>
          </a:prstGeom>
          <a:solidFill>
            <a:srgbClr val="FF9797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Oval 24"/>
          <p:cNvSpPr>
            <a:spLocks/>
          </p:cNvSpPr>
          <p:nvPr/>
        </p:nvSpPr>
        <p:spPr>
          <a:xfrm>
            <a:off x="3606055" y="2015713"/>
            <a:ext cx="488727" cy="28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6" name="Oval 25"/>
          <p:cNvSpPr>
            <a:spLocks/>
          </p:cNvSpPr>
          <p:nvPr/>
        </p:nvSpPr>
        <p:spPr>
          <a:xfrm>
            <a:off x="3606054" y="1624406"/>
            <a:ext cx="488727" cy="28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7" name="Oval 26"/>
          <p:cNvSpPr>
            <a:spLocks/>
          </p:cNvSpPr>
          <p:nvPr/>
        </p:nvSpPr>
        <p:spPr>
          <a:xfrm>
            <a:off x="3606054" y="2407020"/>
            <a:ext cx="488727" cy="28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8" name="Oval 27"/>
          <p:cNvSpPr>
            <a:spLocks/>
          </p:cNvSpPr>
          <p:nvPr/>
        </p:nvSpPr>
        <p:spPr>
          <a:xfrm>
            <a:off x="3606053" y="2798327"/>
            <a:ext cx="488727" cy="28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36744" y="4825866"/>
            <a:ext cx="0" cy="804442"/>
          </a:xfrm>
          <a:prstGeom prst="straightConnector1">
            <a:avLst/>
          </a:prstGeom>
          <a:ln w="158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4755668" y="3954687"/>
            <a:ext cx="1650654" cy="468000"/>
          </a:xfrm>
          <a:prstGeom prst="roundRect">
            <a:avLst>
              <a:gd name="adj" fmla="val 35311"/>
            </a:avLst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50" smtClean="0"/>
              <a:t>Information BAG/SUVA </a:t>
            </a:r>
            <a:r>
              <a:rPr lang="de-CH" sz="1050" smtClean="0">
                <a:sym typeface="Wingdings" panose="05000000000000000000" pitchFamily="2" charset="2"/>
              </a:rPr>
              <a:t> Betrieb</a:t>
            </a:r>
            <a:endParaRPr lang="de-CH" sz="1050"/>
          </a:p>
        </p:txBody>
      </p:sp>
      <p:cxnSp>
        <p:nvCxnSpPr>
          <p:cNvPr id="31" name="Elbow Connector 30"/>
          <p:cNvCxnSpPr>
            <a:endCxn id="8" idx="1"/>
          </p:cNvCxnSpPr>
          <p:nvPr/>
        </p:nvCxnSpPr>
        <p:spPr>
          <a:xfrm>
            <a:off x="936746" y="5653559"/>
            <a:ext cx="3818923" cy="233998"/>
          </a:xfrm>
          <a:prstGeom prst="bentConnector3">
            <a:avLst>
              <a:gd name="adj1" fmla="val -133"/>
            </a:avLst>
          </a:prstGeom>
          <a:ln w="158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54" idx="2"/>
            <a:endCxn id="6" idx="1"/>
          </p:cNvCxnSpPr>
          <p:nvPr/>
        </p:nvCxnSpPr>
        <p:spPr>
          <a:xfrm rot="16200000" flipH="1">
            <a:off x="2628587" y="3188828"/>
            <a:ext cx="1698433" cy="2555733"/>
          </a:xfrm>
          <a:prstGeom prst="bentConnector2">
            <a:avLst/>
          </a:prstGeom>
          <a:ln w="158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195799" y="3440012"/>
            <a:ext cx="6848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</a:t>
            </a:r>
            <a:r>
              <a:rPr lang="de-CH" sz="9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168/3</a:t>
            </a:r>
            <a:endParaRPr lang="de-CH" sz="90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306208" y="1755914"/>
            <a:ext cx="74251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168/2c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306208" y="2146596"/>
            <a:ext cx="7489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168/2b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306208" y="2525246"/>
            <a:ext cx="7489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168/2a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306208" y="2911167"/>
            <a:ext cx="7489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168/2a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306208" y="1564246"/>
            <a:ext cx="21339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de-CH" sz="1200">
                <a:solidFill>
                  <a:srgbClr val="000000"/>
                </a:solidFill>
                <a:latin typeface="Arial" panose="020B0604020202020204" pitchFamily="34" charset="0"/>
              </a:rPr>
              <a:t>Bevölkerung &gt;</a:t>
            </a:r>
            <a:r>
              <a:rPr lang="de-CH" sz="1200">
                <a:solidFill>
                  <a:srgbClr val="FF0000"/>
                </a:solidFill>
                <a:latin typeface="Arial" panose="020B0604020202020204" pitchFamily="34" charset="0"/>
              </a:rPr>
              <a:t>0.1 </a:t>
            </a:r>
            <a:r>
              <a:rPr lang="de-CH" sz="1200" smtClean="0">
                <a:solidFill>
                  <a:srgbClr val="FF0000"/>
                </a:solidFill>
                <a:latin typeface="Arial" panose="020B0604020202020204" pitchFamily="34" charset="0"/>
              </a:rPr>
              <a:t>mSv/a</a:t>
            </a:r>
            <a:r>
              <a:rPr lang="de-CH" sz="1200" baseline="30000" smtClean="0">
                <a:latin typeface="Arial" panose="020B0604020202020204" pitchFamily="34" charset="0"/>
              </a:rPr>
              <a:t>1</a:t>
            </a:r>
            <a:r>
              <a:rPr lang="de-CH" sz="12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CH" sz="1200">
                <a:solidFill>
                  <a:srgbClr val="000000"/>
                </a:solidFill>
                <a:latin typeface="Arial" panose="020B0604020202020204" pitchFamily="34" charset="0"/>
              </a:rPr>
              <a:t>?  </a:t>
            </a:r>
            <a:endParaRPr lang="de-CH" sz="110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306208" y="1962819"/>
            <a:ext cx="20168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de-CH" sz="1200">
                <a:solidFill>
                  <a:srgbClr val="000000"/>
                </a:solidFill>
                <a:latin typeface="Arial" panose="020B0604020202020204" pitchFamily="34" charset="0"/>
              </a:rPr>
              <a:t>Arbeitnehmer &gt;1 </a:t>
            </a:r>
            <a:r>
              <a:rPr lang="de-CH" sz="1200" smtClean="0">
                <a:solidFill>
                  <a:srgbClr val="000000"/>
                </a:solidFill>
                <a:latin typeface="Arial" panose="020B0604020202020204" pitchFamily="34" charset="0"/>
              </a:rPr>
              <a:t>mSv/a </a:t>
            </a:r>
            <a:r>
              <a:rPr lang="de-CH" sz="1200">
                <a:solidFill>
                  <a:srgbClr val="000000"/>
                </a:solidFill>
                <a:latin typeface="Arial" panose="020B0604020202020204" pitchFamily="34" charset="0"/>
              </a:rPr>
              <a:t>?  </a:t>
            </a:r>
            <a:endParaRPr lang="de-CH" sz="110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306208" y="2335365"/>
            <a:ext cx="1425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de-CH" sz="1200" smtClean="0">
                <a:solidFill>
                  <a:srgbClr val="000000"/>
                </a:solidFill>
                <a:latin typeface="Arial" panose="020B0604020202020204" pitchFamily="34" charset="0"/>
              </a:rPr>
              <a:t>Produkte</a:t>
            </a:r>
            <a:r>
              <a:rPr lang="de-CH" sz="1200" baseline="3000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de-CH" sz="12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CH" sz="1200">
                <a:solidFill>
                  <a:srgbClr val="000000"/>
                </a:solidFill>
                <a:latin typeface="Arial" panose="020B0604020202020204" pitchFamily="34" charset="0"/>
              </a:rPr>
              <a:t>&gt;LLN ?</a:t>
            </a:r>
            <a:endParaRPr lang="de-CH" sz="105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306208" y="2740560"/>
            <a:ext cx="11945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de-CH" sz="1200">
                <a:solidFill>
                  <a:srgbClr val="000000"/>
                </a:solidFill>
                <a:latin typeface="Arial" panose="020B0604020202020204" pitchFamily="34" charset="0"/>
              </a:rPr>
              <a:t>Abfälle &gt;LLN ?</a:t>
            </a:r>
            <a:endParaRPr lang="de-CH" sz="110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65250" y="3347989"/>
            <a:ext cx="4069373" cy="269490"/>
          </a:xfrm>
          <a:prstGeom prst="roundRect">
            <a:avLst>
              <a:gd name="adj" fmla="val 35311"/>
            </a:avLst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50" smtClean="0"/>
              <a:t>Meldung Betrieb </a:t>
            </a:r>
            <a:r>
              <a:rPr lang="de-CH" sz="1050" smtClean="0">
                <a:sym typeface="Wingdings" panose="05000000000000000000" pitchFamily="2" charset="2"/>
              </a:rPr>
              <a:t> BAG/SUVA</a:t>
            </a:r>
            <a:endParaRPr lang="de-CH" sz="105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521803" y="3078806"/>
            <a:ext cx="0" cy="269183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889457" y="3078806"/>
            <a:ext cx="0" cy="269183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363717" y="3086327"/>
            <a:ext cx="0" cy="269183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205631" y="3086327"/>
            <a:ext cx="0" cy="269183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047545" y="3095421"/>
            <a:ext cx="0" cy="269183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Diamond 59"/>
          <p:cNvSpPr/>
          <p:nvPr/>
        </p:nvSpPr>
        <p:spPr>
          <a:xfrm>
            <a:off x="2468576" y="3871470"/>
            <a:ext cx="1144150" cy="609458"/>
          </a:xfrm>
          <a:prstGeom prst="diamond">
            <a:avLst/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de-CH" sz="900"/>
          </a:p>
        </p:txBody>
      </p:sp>
      <p:cxnSp>
        <p:nvCxnSpPr>
          <p:cNvPr id="61" name="Straight Arrow Connector 60"/>
          <p:cNvCxnSpPr>
            <a:stCxn id="60" idx="3"/>
          </p:cNvCxnSpPr>
          <p:nvPr/>
        </p:nvCxnSpPr>
        <p:spPr>
          <a:xfrm>
            <a:off x="3612726" y="4176199"/>
            <a:ext cx="277200" cy="0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628272" y="3952906"/>
            <a:ext cx="9150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000">
                <a:solidFill>
                  <a:schemeClr val="bg1"/>
                </a:solidFill>
                <a:latin typeface="+mn-lt"/>
              </a:rPr>
              <a:t>Ausnahme-</a:t>
            </a:r>
            <a:br>
              <a:rPr lang="de-CH" sz="1000">
                <a:solidFill>
                  <a:schemeClr val="bg1"/>
                </a:solidFill>
                <a:latin typeface="+mn-lt"/>
              </a:rPr>
            </a:br>
            <a:r>
              <a:rPr lang="de-CH" sz="1000" smtClean="0">
                <a:solidFill>
                  <a:schemeClr val="bg1"/>
                </a:solidFill>
                <a:latin typeface="+mn-lt"/>
              </a:rPr>
              <a:t>regelung?</a:t>
            </a:r>
            <a:r>
              <a:rPr lang="de-CH" sz="1000" baseline="30000" smtClean="0">
                <a:solidFill>
                  <a:schemeClr val="bg1"/>
                </a:solidFill>
                <a:latin typeface="+mn-lt"/>
              </a:rPr>
              <a:t>3</a:t>
            </a:r>
            <a:endParaRPr lang="de-CH" sz="1000" baseline="300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510347" y="3609651"/>
            <a:ext cx="432000" cy="1233606"/>
          </a:xfrm>
          <a:custGeom>
            <a:avLst/>
            <a:gdLst>
              <a:gd name="connsiteX0" fmla="*/ 0 w 333375"/>
              <a:gd name="connsiteY0" fmla="*/ 0 h 533400"/>
              <a:gd name="connsiteX1" fmla="*/ 0 w 333375"/>
              <a:gd name="connsiteY1" fmla="*/ 285750 h 533400"/>
              <a:gd name="connsiteX2" fmla="*/ 333375 w 333375"/>
              <a:gd name="connsiteY2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375" h="533400">
                <a:moveTo>
                  <a:pt x="0" y="0"/>
                </a:moveTo>
                <a:lnTo>
                  <a:pt x="0" y="285750"/>
                </a:lnTo>
                <a:lnTo>
                  <a:pt x="333375" y="533400"/>
                </a:lnTo>
              </a:path>
            </a:pathLst>
          </a:custGeom>
          <a:ln w="15875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5" name="Freeform 64"/>
          <p:cNvSpPr/>
          <p:nvPr/>
        </p:nvSpPr>
        <p:spPr>
          <a:xfrm flipH="1">
            <a:off x="936744" y="3625542"/>
            <a:ext cx="432000" cy="1200323"/>
          </a:xfrm>
          <a:custGeom>
            <a:avLst/>
            <a:gdLst>
              <a:gd name="connsiteX0" fmla="*/ 0 w 333375"/>
              <a:gd name="connsiteY0" fmla="*/ 0 h 533400"/>
              <a:gd name="connsiteX1" fmla="*/ 0 w 333375"/>
              <a:gd name="connsiteY1" fmla="*/ 285750 h 533400"/>
              <a:gd name="connsiteX2" fmla="*/ 333375 w 333375"/>
              <a:gd name="connsiteY2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375" h="533400">
                <a:moveTo>
                  <a:pt x="0" y="0"/>
                </a:moveTo>
                <a:lnTo>
                  <a:pt x="0" y="285750"/>
                </a:lnTo>
                <a:lnTo>
                  <a:pt x="333375" y="533400"/>
                </a:lnTo>
              </a:path>
            </a:pathLst>
          </a:custGeom>
          <a:ln w="15875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8" name="Freeform 67"/>
          <p:cNvSpPr/>
          <p:nvPr/>
        </p:nvSpPr>
        <p:spPr>
          <a:xfrm>
            <a:off x="3916304" y="3636702"/>
            <a:ext cx="842194" cy="552450"/>
          </a:xfrm>
          <a:custGeom>
            <a:avLst/>
            <a:gdLst>
              <a:gd name="connsiteX0" fmla="*/ 0 w 866775"/>
              <a:gd name="connsiteY0" fmla="*/ 0 h 552450"/>
              <a:gd name="connsiteX1" fmla="*/ 0 w 866775"/>
              <a:gd name="connsiteY1" fmla="*/ 552450 h 552450"/>
              <a:gd name="connsiteX2" fmla="*/ 866775 w 866775"/>
              <a:gd name="connsiteY2" fmla="*/ 552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552450">
                <a:moveTo>
                  <a:pt x="0" y="0"/>
                </a:moveTo>
                <a:lnTo>
                  <a:pt x="0" y="552450"/>
                </a:lnTo>
                <a:lnTo>
                  <a:pt x="866775" y="552450"/>
                </a:lnTo>
              </a:path>
            </a:pathLst>
          </a:cu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9" name="Down Arrow 68"/>
          <p:cNvSpPr/>
          <p:nvPr/>
        </p:nvSpPr>
        <p:spPr>
          <a:xfrm>
            <a:off x="1975427" y="1297948"/>
            <a:ext cx="364006" cy="230970"/>
          </a:xfrm>
          <a:prstGeom prst="downArrow">
            <a:avLst/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50">
              <a:solidFill>
                <a:schemeClr val="lt1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165250" y="1565014"/>
            <a:ext cx="614663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65250" y="1964826"/>
            <a:ext cx="614663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65250" y="2346873"/>
            <a:ext cx="614663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65250" y="2747250"/>
            <a:ext cx="614663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65250" y="3119870"/>
            <a:ext cx="614663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510148" y="4180766"/>
            <a:ext cx="2840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smtClean="0"/>
              <a:t>ja</a:t>
            </a:r>
            <a:endParaRPr lang="de-CH" sz="1000"/>
          </a:p>
        </p:txBody>
      </p:sp>
      <p:sp>
        <p:nvSpPr>
          <p:cNvPr id="78" name="Rounded Rectangle 77"/>
          <p:cNvSpPr/>
          <p:nvPr/>
        </p:nvSpPr>
        <p:spPr>
          <a:xfrm>
            <a:off x="24301" y="10454"/>
            <a:ext cx="1949748" cy="917021"/>
          </a:xfrm>
          <a:prstGeom prst="roundRect">
            <a:avLst/>
          </a:prstGeom>
          <a:gradFill>
            <a:gsLst>
              <a:gs pos="0">
                <a:srgbClr val="FFC000">
                  <a:lumMod val="43000"/>
                  <a:lumOff val="57000"/>
                </a:srgbClr>
              </a:gs>
              <a:gs pos="50000">
                <a:srgbClr val="FFC000">
                  <a:lumMod val="75000"/>
                  <a:lumOff val="25000"/>
                </a:srgb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800" b="1">
                <a:solidFill>
                  <a:schemeClr val="tx1"/>
                </a:solidFill>
              </a:rPr>
              <a:t>Entwurf</a:t>
            </a:r>
            <a:r>
              <a:rPr lang="de-CH" sz="1800">
                <a:solidFill>
                  <a:schemeClr val="tx1"/>
                </a:solidFill>
              </a:rPr>
              <a:t> </a:t>
            </a:r>
            <a:br>
              <a:rPr lang="de-CH" sz="1800">
                <a:solidFill>
                  <a:schemeClr val="tx1"/>
                </a:solidFill>
              </a:rPr>
            </a:br>
            <a:r>
              <a:rPr lang="de-CH" sz="1800">
                <a:solidFill>
                  <a:schemeClr val="tx1"/>
                </a:solidFill>
              </a:rPr>
              <a:t>NORM-Konzept</a:t>
            </a:r>
          </a:p>
          <a:p>
            <a:pPr algn="ctr"/>
            <a:r>
              <a:rPr lang="de-CH" sz="1800">
                <a:solidFill>
                  <a:schemeClr val="tx1"/>
                </a:solidFill>
              </a:rPr>
              <a:t>BAG/SUVA</a:t>
            </a:r>
          </a:p>
        </p:txBody>
      </p:sp>
      <p:sp>
        <p:nvSpPr>
          <p:cNvPr id="93" name="Rectangle 92"/>
          <p:cNvSpPr/>
          <p:nvPr/>
        </p:nvSpPr>
        <p:spPr>
          <a:xfrm>
            <a:off x="4261000" y="1321272"/>
            <a:ext cx="3464553" cy="1005266"/>
          </a:xfrm>
          <a:prstGeom prst="rect">
            <a:avLst/>
          </a:prstGeom>
          <a:solidFill>
            <a:srgbClr val="FFFFFF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5" name="Rectangle 94"/>
          <p:cNvSpPr/>
          <p:nvPr/>
        </p:nvSpPr>
        <p:spPr>
          <a:xfrm>
            <a:off x="1717291" y="4579218"/>
            <a:ext cx="5968261" cy="169359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114" name="Group 113"/>
          <p:cNvGrpSpPr/>
          <p:nvPr/>
        </p:nvGrpSpPr>
        <p:grpSpPr>
          <a:xfrm>
            <a:off x="2195736" y="393409"/>
            <a:ext cx="6014822" cy="3592096"/>
            <a:chOff x="2673108" y="393409"/>
            <a:chExt cx="6014822" cy="3592096"/>
          </a:xfrm>
        </p:grpSpPr>
        <p:cxnSp>
          <p:nvCxnSpPr>
            <p:cNvPr id="86" name="Straight Arrow Connector 85"/>
            <p:cNvCxnSpPr/>
            <p:nvPr/>
          </p:nvCxnSpPr>
          <p:spPr>
            <a:xfrm>
              <a:off x="3493306" y="1411983"/>
              <a:ext cx="0" cy="2573522"/>
            </a:xfrm>
            <a:prstGeom prst="straightConnector1">
              <a:avLst/>
            </a:prstGeom>
            <a:ln w="152400">
              <a:solidFill>
                <a:srgbClr val="FF0000">
                  <a:alpha val="80000"/>
                </a:srgbClr>
              </a:solidFill>
              <a:headEnd w="lg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2673108" y="578075"/>
              <a:ext cx="419653" cy="0"/>
            </a:xfrm>
            <a:prstGeom prst="straightConnector1">
              <a:avLst/>
            </a:prstGeom>
            <a:ln w="152400">
              <a:solidFill>
                <a:srgbClr val="FF0000">
                  <a:alpha val="80000"/>
                </a:srgbClr>
              </a:solidFill>
              <a:headEnd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3177062" y="393409"/>
              <a:ext cx="5510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800">
                  <a:latin typeface="+mn-lt"/>
                </a:rPr>
                <a:t>Beispiel Pb-210 belastete Luftfilter in Wasserwerken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195736" y="42163"/>
            <a:ext cx="6959164" cy="3485816"/>
            <a:chOff x="2673108" y="42163"/>
            <a:chExt cx="6959164" cy="3485816"/>
          </a:xfrm>
        </p:grpSpPr>
        <p:cxnSp>
          <p:nvCxnSpPr>
            <p:cNvPr id="98" name="Straight Arrow Connector 97"/>
            <p:cNvCxnSpPr/>
            <p:nvPr/>
          </p:nvCxnSpPr>
          <p:spPr>
            <a:xfrm>
              <a:off x="4331725" y="1411983"/>
              <a:ext cx="0" cy="2115996"/>
            </a:xfrm>
            <a:prstGeom prst="straightConnector1">
              <a:avLst/>
            </a:prstGeom>
            <a:ln w="152400">
              <a:solidFill>
                <a:srgbClr val="7030A0">
                  <a:alpha val="80000"/>
                </a:srgbClr>
              </a:solidFill>
              <a:headEnd w="lg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2673108" y="230541"/>
              <a:ext cx="419653" cy="0"/>
            </a:xfrm>
            <a:prstGeom prst="straightConnector1">
              <a:avLst/>
            </a:prstGeom>
            <a:ln w="152400">
              <a:solidFill>
                <a:srgbClr val="7030A0">
                  <a:alpha val="80000"/>
                </a:srgbClr>
              </a:solidFill>
              <a:headEnd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3108307" y="42163"/>
              <a:ext cx="65239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mtClean="0"/>
                <a:t> </a:t>
              </a:r>
              <a:r>
                <a:rPr lang="de-CH" sz="1800" smtClean="0">
                  <a:latin typeface="+mn-lt"/>
                </a:rPr>
                <a:t>Beispiel Filtersande/Eisenschlämme aus Wasseraufbereitung</a:t>
              </a:r>
              <a:endParaRPr lang="de-CH">
                <a:latin typeface="+mn-lt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4957" y="1054124"/>
            <a:ext cx="3313487" cy="2424912"/>
            <a:chOff x="4642329" y="1054124"/>
            <a:chExt cx="3313487" cy="2424912"/>
          </a:xfrm>
        </p:grpSpPr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9941" y="1054124"/>
              <a:ext cx="1875875" cy="2424912"/>
            </a:xfrm>
            <a:prstGeom prst="rect">
              <a:avLst/>
            </a:prstGeom>
          </p:spPr>
        </p:pic>
        <p:cxnSp>
          <p:nvCxnSpPr>
            <p:cNvPr id="107" name="Straight Arrow Connector 106"/>
            <p:cNvCxnSpPr/>
            <p:nvPr/>
          </p:nvCxnSpPr>
          <p:spPr>
            <a:xfrm flipV="1">
              <a:off x="4642329" y="3231497"/>
              <a:ext cx="1422204" cy="240941"/>
            </a:xfrm>
            <a:prstGeom prst="straightConnector1">
              <a:avLst/>
            </a:prstGeom>
            <a:ln w="38100">
              <a:solidFill>
                <a:srgbClr val="7030A0">
                  <a:alpha val="80000"/>
                </a:srgbClr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3520945" y="2028780"/>
            <a:ext cx="5050544" cy="2566118"/>
            <a:chOff x="3998317" y="2028780"/>
            <a:chExt cx="5050544" cy="2566118"/>
          </a:xfrm>
        </p:grpSpPr>
        <p:cxnSp>
          <p:nvCxnSpPr>
            <p:cNvPr id="87" name="Straight Arrow Connector 86"/>
            <p:cNvCxnSpPr/>
            <p:nvPr/>
          </p:nvCxnSpPr>
          <p:spPr>
            <a:xfrm>
              <a:off x="3998317" y="4163636"/>
              <a:ext cx="1315291" cy="2319"/>
            </a:xfrm>
            <a:prstGeom prst="straightConnector1">
              <a:avLst/>
            </a:prstGeom>
            <a:ln w="152400">
              <a:solidFill>
                <a:srgbClr val="FF0000">
                  <a:alpha val="80000"/>
                </a:srgbClr>
              </a:solidFill>
              <a:headEnd w="lg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686" y="2028780"/>
              <a:ext cx="1867175" cy="2566118"/>
            </a:xfrm>
            <a:prstGeom prst="rect">
              <a:avLst/>
            </a:prstGeom>
          </p:spPr>
        </p:pic>
        <p:cxnSp>
          <p:nvCxnSpPr>
            <p:cNvPr id="109" name="Straight Arrow Connector 108"/>
            <p:cNvCxnSpPr/>
            <p:nvPr/>
          </p:nvCxnSpPr>
          <p:spPr>
            <a:xfrm flipV="1">
              <a:off x="6871411" y="3929169"/>
              <a:ext cx="314843" cy="141675"/>
            </a:xfrm>
            <a:prstGeom prst="straightConnector1">
              <a:avLst/>
            </a:prstGeom>
            <a:ln w="38100">
              <a:solidFill>
                <a:srgbClr val="FF0000">
                  <a:alpha val="80000"/>
                </a:srgbClr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4" name="Group 1023"/>
          <p:cNvGrpSpPr/>
          <p:nvPr/>
        </p:nvGrpSpPr>
        <p:grpSpPr>
          <a:xfrm>
            <a:off x="2195736" y="736400"/>
            <a:ext cx="6444426" cy="369332"/>
            <a:chOff x="2673108" y="736400"/>
            <a:chExt cx="6444426" cy="369332"/>
          </a:xfrm>
        </p:grpSpPr>
        <p:cxnSp>
          <p:nvCxnSpPr>
            <p:cNvPr id="131" name="Straight Arrow Connector 130"/>
            <p:cNvCxnSpPr/>
            <p:nvPr/>
          </p:nvCxnSpPr>
          <p:spPr>
            <a:xfrm>
              <a:off x="2673108" y="921066"/>
              <a:ext cx="419653" cy="0"/>
            </a:xfrm>
            <a:prstGeom prst="straightConnector1">
              <a:avLst/>
            </a:prstGeom>
            <a:ln w="152400">
              <a:solidFill>
                <a:srgbClr val="FF00FF">
                  <a:alpha val="80000"/>
                </a:srgbClr>
              </a:solidFill>
              <a:headEnd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3177062" y="736400"/>
              <a:ext cx="5940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800">
                  <a:latin typeface="+mn-lt"/>
                </a:rPr>
                <a:t>Beispiel Filtermaterialien &gt; LLN aus Wasseraufbereitung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755671" y="4520977"/>
            <a:ext cx="1650654" cy="468000"/>
          </a:xfrm>
          <a:prstGeom prst="roundRect">
            <a:avLst>
              <a:gd name="adj" fmla="val 35311"/>
            </a:avLst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50" smtClean="0"/>
              <a:t>Zustimmung Deponierung</a:t>
            </a:r>
            <a:endParaRPr lang="de-CH" sz="1050"/>
          </a:p>
        </p:txBody>
      </p:sp>
      <p:sp>
        <p:nvSpPr>
          <p:cNvPr id="66" name="TextBox 65"/>
          <p:cNvSpPr txBox="1"/>
          <p:nvPr/>
        </p:nvSpPr>
        <p:spPr>
          <a:xfrm>
            <a:off x="3135250" y="4492309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smtClean="0"/>
              <a:t>nein</a:t>
            </a:r>
            <a:endParaRPr lang="de-CH" sz="1000"/>
          </a:p>
        </p:txBody>
      </p:sp>
      <p:sp>
        <p:nvSpPr>
          <p:cNvPr id="135" name="Rectangle 134"/>
          <p:cNvSpPr/>
          <p:nvPr/>
        </p:nvSpPr>
        <p:spPr>
          <a:xfrm>
            <a:off x="328631" y="3628445"/>
            <a:ext cx="1398525" cy="240874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6" name="Rectangle 135"/>
          <p:cNvSpPr/>
          <p:nvPr/>
        </p:nvSpPr>
        <p:spPr>
          <a:xfrm>
            <a:off x="1837518" y="3624998"/>
            <a:ext cx="547588" cy="96499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1025" name="Group 1024"/>
          <p:cNvGrpSpPr/>
          <p:nvPr/>
        </p:nvGrpSpPr>
        <p:grpSpPr>
          <a:xfrm>
            <a:off x="3040652" y="4269282"/>
            <a:ext cx="6427892" cy="2358132"/>
            <a:chOff x="3518024" y="4269282"/>
            <a:chExt cx="6427892" cy="2358132"/>
          </a:xfrm>
        </p:grpSpPr>
        <p:cxnSp>
          <p:nvCxnSpPr>
            <p:cNvPr id="33" name="Elbow Connector 32"/>
            <p:cNvCxnSpPr>
              <a:stCxn id="60" idx="2"/>
              <a:endCxn id="7" idx="1"/>
            </p:cNvCxnSpPr>
            <p:nvPr/>
          </p:nvCxnSpPr>
          <p:spPr>
            <a:xfrm rot="16200000" flipH="1">
              <a:off x="4238509" y="3760442"/>
              <a:ext cx="274049" cy="1715020"/>
            </a:xfrm>
            <a:prstGeom prst="bentConnector2">
              <a:avLst/>
            </a:prstGeom>
            <a:ln w="152400">
              <a:solidFill>
                <a:srgbClr val="FF00FF"/>
              </a:solidFill>
              <a:headEnd w="lg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0" name="Picture 6" descr="C:\Users\U80794~1\AppData\Local\Temp\SNAGHTMLafd404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8198" y="4269282"/>
              <a:ext cx="2137718" cy="2358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6" name="Straight Arrow Connector 125"/>
            <p:cNvCxnSpPr/>
            <p:nvPr/>
          </p:nvCxnSpPr>
          <p:spPr>
            <a:xfrm>
              <a:off x="6898494" y="4757157"/>
              <a:ext cx="909704" cy="296252"/>
            </a:xfrm>
            <a:prstGeom prst="straightConnector1">
              <a:avLst/>
            </a:prstGeom>
            <a:ln w="38100">
              <a:solidFill>
                <a:srgbClr val="FF00FF">
                  <a:alpha val="80000"/>
                </a:srgbClr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177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764704"/>
            <a:ext cx="8662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mtClean="0">
                <a:latin typeface="+mn-lt"/>
              </a:rPr>
              <a:t>Gesetzgebungen mit Bezug Radioaktivität/NORM und </a:t>
            </a:r>
            <a:r>
              <a:rPr lang="de-CH" smtClean="0">
                <a:solidFill>
                  <a:srgbClr val="0033CC"/>
                </a:solidFill>
                <a:latin typeface="+mn-lt"/>
              </a:rPr>
              <a:t>Wasser</a:t>
            </a:r>
            <a:endParaRPr lang="de-CH">
              <a:solidFill>
                <a:srgbClr val="0033CC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412776"/>
            <a:ext cx="7992888" cy="4375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200" b="1">
                <a:latin typeface="+mn-lt"/>
                <a:ea typeface="Calibri" panose="020F0502020204030204" pitchFamily="34" charset="0"/>
              </a:rPr>
              <a:t>Regulation(s):</a:t>
            </a:r>
            <a:endParaRPr lang="de-CH" sz="1200">
              <a:latin typeface="+mn-lt"/>
              <a:ea typeface="Calibri" panose="020F0502020204030204" pitchFamily="34" charset="0"/>
            </a:endParaRPr>
          </a:p>
          <a:p>
            <a:pPr>
              <a:lnSpc>
                <a:spcPts val="16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20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SR 814.501 </a:t>
            </a:r>
            <a:r>
              <a:rPr lang="en-GB" sz="1200">
                <a:solidFill>
                  <a:srgbClr val="0033CC"/>
                </a:solidFill>
                <a:latin typeface="+mn-lt"/>
                <a:ea typeface="Calibri" panose="020F0502020204030204" pitchFamily="34" charset="0"/>
              </a:rPr>
              <a:t>Radiological Protection Ordinance </a:t>
            </a:r>
            <a:r>
              <a:rPr lang="en-GB" sz="120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(revised as of 1st January 2018) </a:t>
            </a:r>
            <a:r>
              <a:rPr lang="en-GB" sz="120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StSV</a:t>
            </a:r>
            <a:endParaRPr lang="de-CH" sz="1200">
              <a:solidFill>
                <a:srgbClr val="C00000"/>
              </a:solidFill>
              <a:latin typeface="+mn-lt"/>
              <a:ea typeface="Calibri" panose="020F0502020204030204" pitchFamily="34" charset="0"/>
            </a:endParaRPr>
          </a:p>
          <a:p>
            <a:pPr>
              <a:lnSpc>
                <a:spcPts val="16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20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817.022.11 </a:t>
            </a:r>
            <a:r>
              <a:rPr lang="en-GB" sz="1200" smtClean="0">
                <a:solidFill>
                  <a:srgbClr val="0033CC"/>
                </a:solidFill>
                <a:latin typeface="+mn-lt"/>
                <a:ea typeface="Calibri" panose="020F0502020204030204" pitchFamily="34" charset="0"/>
              </a:rPr>
              <a:t>Ordinance </a:t>
            </a:r>
            <a:r>
              <a:rPr lang="en-GB" sz="1200">
                <a:solidFill>
                  <a:srgbClr val="0033CC"/>
                </a:solidFill>
                <a:latin typeface="+mn-lt"/>
                <a:ea typeface="Calibri" panose="020F0502020204030204" pitchFamily="34" charset="0"/>
              </a:rPr>
              <a:t>on drinking water and bath </a:t>
            </a:r>
            <a:r>
              <a:rPr lang="en-GB" sz="1200" smtClean="0">
                <a:solidFill>
                  <a:srgbClr val="0033CC"/>
                </a:solidFill>
                <a:latin typeface="+mn-lt"/>
                <a:ea typeface="Calibri" panose="020F0502020204030204" pitchFamily="34" charset="0"/>
              </a:rPr>
              <a:t>water</a:t>
            </a:r>
            <a:r>
              <a:rPr lang="en-GB" sz="1200" smtClean="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. Ordinance </a:t>
            </a:r>
            <a:r>
              <a:rPr lang="en-GB" sz="120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under the Foodstuffs </a:t>
            </a:r>
            <a:r>
              <a:rPr lang="en-GB" sz="1200" smtClean="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Act  </a:t>
            </a:r>
            <a:r>
              <a:rPr lang="en-GB" sz="120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TBDV</a:t>
            </a:r>
            <a:endParaRPr lang="de-CH" sz="1200">
              <a:solidFill>
                <a:srgbClr val="C00000"/>
              </a:solidFill>
              <a:latin typeface="+mn-lt"/>
              <a:ea typeface="Calibri" panose="020F0502020204030204" pitchFamily="34" charset="0"/>
            </a:endParaRPr>
          </a:p>
          <a:p>
            <a:pPr>
              <a:lnSpc>
                <a:spcPts val="16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20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(SR 814.600 “</a:t>
            </a:r>
            <a:r>
              <a:rPr lang="en-GB" sz="1200">
                <a:solidFill>
                  <a:srgbClr val="0033CC"/>
                </a:solidFill>
                <a:latin typeface="+mn-lt"/>
                <a:ea typeface="Calibri" panose="020F0502020204030204" pitchFamily="34" charset="0"/>
              </a:rPr>
              <a:t>Ordinance on avoidance and disposal of waste</a:t>
            </a:r>
            <a:r>
              <a:rPr lang="en-GB" sz="120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”. </a:t>
            </a:r>
            <a:r>
              <a:rPr lang="en-GB" sz="1200" smtClean="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Ordinance </a:t>
            </a:r>
            <a:r>
              <a:rPr lang="en-GB" sz="120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under the Environmental Protection Act regulates </a:t>
            </a:r>
            <a:r>
              <a:rPr lang="en-GB" sz="1200" smtClean="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material</a:t>
            </a:r>
            <a:r>
              <a:rPr lang="en-GB" sz="120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, which potentially contain </a:t>
            </a:r>
            <a:r>
              <a:rPr lang="en-GB" sz="1200" smtClean="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NORM. Defines limits </a:t>
            </a:r>
            <a:r>
              <a:rPr lang="en-GB" sz="120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for heavy metals but not </a:t>
            </a:r>
            <a:r>
              <a:rPr lang="en-GB" sz="1200" smtClean="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for NORM.)  </a:t>
            </a:r>
            <a:r>
              <a:rPr lang="en-GB" sz="120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VVEA</a:t>
            </a:r>
            <a:endParaRPr lang="de-CH" sz="1200">
              <a:solidFill>
                <a:srgbClr val="C00000"/>
              </a:solidFill>
              <a:latin typeface="+mn-lt"/>
              <a:ea typeface="Calibri" panose="020F0502020204030204" pitchFamily="34" charset="0"/>
            </a:endParaRPr>
          </a:p>
          <a:p>
            <a:pPr>
              <a:lnSpc>
                <a:spcPts val="16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20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 </a:t>
            </a:r>
            <a:endParaRPr lang="de-CH" sz="1200">
              <a:solidFill>
                <a:schemeClr val="bg2">
                  <a:lumMod val="75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>
              <a:lnSpc>
                <a:spcPts val="16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200" b="1">
                <a:latin typeface="+mn-lt"/>
                <a:ea typeface="Calibri" panose="020F0502020204030204" pitchFamily="34" charset="0"/>
              </a:rPr>
              <a:t>Regulatory Standards:</a:t>
            </a:r>
            <a:endParaRPr lang="de-CH" sz="1200">
              <a:latin typeface="+mn-lt"/>
              <a:ea typeface="Calibri" panose="020F0502020204030204" pitchFamily="34" charset="0"/>
            </a:endParaRPr>
          </a:p>
          <a:p>
            <a:pPr>
              <a:lnSpc>
                <a:spcPts val="16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20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Dose limit for public exposure: 1 </a:t>
            </a:r>
            <a:r>
              <a:rPr lang="en-GB" sz="1200" smtClean="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mSv/yr   </a:t>
            </a:r>
            <a:r>
              <a:rPr lang="en-GB" sz="120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StSV</a:t>
            </a:r>
            <a:endParaRPr lang="de-CH" sz="1200">
              <a:solidFill>
                <a:srgbClr val="C00000"/>
              </a:solidFill>
              <a:latin typeface="+mn-lt"/>
              <a:ea typeface="Calibri" panose="020F0502020204030204" pitchFamily="34" charset="0"/>
            </a:endParaRPr>
          </a:p>
          <a:p>
            <a:pPr indent="449580">
              <a:lnSpc>
                <a:spcPts val="16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20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immission limit for immissions into the air: 0.3 mSv/yr  </a:t>
            </a:r>
            <a:r>
              <a:rPr lang="en-GB" sz="120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StSV, künstliche </a:t>
            </a:r>
            <a:r>
              <a:rPr lang="en-GB" sz="120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RN</a:t>
            </a:r>
            <a:endParaRPr lang="de-CH" sz="1200" smtClean="0">
              <a:solidFill>
                <a:srgbClr val="C00000"/>
              </a:solidFill>
              <a:latin typeface="+mn-lt"/>
              <a:ea typeface="Calibri" panose="020F0502020204030204" pitchFamily="34" charset="0"/>
            </a:endParaRPr>
          </a:p>
          <a:p>
            <a:pPr indent="449580">
              <a:lnSpc>
                <a:spcPts val="16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200" smtClean="0">
                <a:solidFill>
                  <a:srgbClr val="0033CC"/>
                </a:solidFill>
                <a:latin typeface="+mn-lt"/>
                <a:ea typeface="Calibri" panose="020F0502020204030204" pitchFamily="34" charset="0"/>
              </a:rPr>
              <a:t>immission </a:t>
            </a:r>
            <a:r>
              <a:rPr lang="en-GB" sz="1200">
                <a:solidFill>
                  <a:srgbClr val="0033CC"/>
                </a:solidFill>
                <a:latin typeface="+mn-lt"/>
                <a:ea typeface="Calibri" panose="020F0502020204030204" pitchFamily="34" charset="0"/>
              </a:rPr>
              <a:t>limit for immissions into accessible waters: 0.3 mSv/yr </a:t>
            </a:r>
            <a:r>
              <a:rPr lang="en-GB" sz="1200" smtClean="0">
                <a:solidFill>
                  <a:srgbClr val="0033CC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120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StSV, künstliche RN</a:t>
            </a:r>
            <a:endParaRPr lang="de-CH" sz="1200">
              <a:solidFill>
                <a:srgbClr val="C00000"/>
              </a:solidFill>
              <a:latin typeface="+mn-lt"/>
              <a:ea typeface="Calibri" panose="020F0502020204030204" pitchFamily="34" charset="0"/>
            </a:endParaRPr>
          </a:p>
          <a:p>
            <a:pPr indent="449580">
              <a:lnSpc>
                <a:spcPts val="16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200">
                <a:solidFill>
                  <a:srgbClr val="0033CC"/>
                </a:solidFill>
                <a:latin typeface="+mn-lt"/>
                <a:ea typeface="Calibri" panose="020F0502020204030204" pitchFamily="34" charset="0"/>
              </a:rPr>
              <a:t>parametric value for drinking water: 0.1 </a:t>
            </a:r>
            <a:r>
              <a:rPr lang="en-GB" sz="1200" smtClean="0">
                <a:solidFill>
                  <a:srgbClr val="0033CC"/>
                </a:solidFill>
                <a:latin typeface="+mn-lt"/>
                <a:ea typeface="Calibri" panose="020F0502020204030204" pitchFamily="34" charset="0"/>
              </a:rPr>
              <a:t>mSv/yr     </a:t>
            </a:r>
            <a:r>
              <a:rPr lang="en-GB" sz="120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TBDV, künstliche + natürliche RN</a:t>
            </a:r>
            <a:endParaRPr lang="de-CH" sz="1200">
              <a:solidFill>
                <a:srgbClr val="C00000"/>
              </a:solidFill>
              <a:latin typeface="+mn-lt"/>
              <a:ea typeface="Calibri" panose="020F0502020204030204" pitchFamily="34" charset="0"/>
            </a:endParaRPr>
          </a:p>
          <a:p>
            <a:pPr>
              <a:lnSpc>
                <a:spcPts val="16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20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Exemption criteria for NORM: 1 </a:t>
            </a:r>
            <a:r>
              <a:rPr lang="en-GB" sz="1200" smtClean="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Bq/g  </a:t>
            </a:r>
            <a:r>
              <a:rPr lang="en-GB" sz="120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StSV</a:t>
            </a:r>
            <a:endParaRPr lang="de-CH" sz="1200">
              <a:solidFill>
                <a:srgbClr val="C00000"/>
              </a:solidFill>
              <a:latin typeface="+mn-lt"/>
              <a:ea typeface="Calibri" panose="020F0502020204030204" pitchFamily="34" charset="0"/>
            </a:endParaRPr>
          </a:p>
          <a:p>
            <a:pPr>
              <a:lnSpc>
                <a:spcPts val="16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200">
                <a:solidFill>
                  <a:srgbClr val="0033CC"/>
                </a:solidFill>
                <a:latin typeface="+mn-lt"/>
                <a:ea typeface="Calibri" panose="020F0502020204030204" pitchFamily="34" charset="0"/>
              </a:rPr>
              <a:t>Disposal criteria for NORM : 0.3 mSv/yr for the public </a:t>
            </a:r>
            <a:r>
              <a:rPr lang="en-GB" sz="120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StSV</a:t>
            </a:r>
          </a:p>
          <a:p>
            <a:pPr>
              <a:lnSpc>
                <a:spcPts val="16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200">
                <a:solidFill>
                  <a:srgbClr val="0033CC"/>
                </a:solidFill>
                <a:latin typeface="+mn-lt"/>
                <a:ea typeface="Calibri" panose="020F0502020204030204" pitchFamily="34" charset="0"/>
              </a:rPr>
              <a:t>Investigation threshold for artificial radioisotopes in the environment: 0.01 mSv/yr    </a:t>
            </a:r>
            <a:r>
              <a:rPr lang="en-GB" sz="120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StSV, künstliche </a:t>
            </a:r>
            <a:r>
              <a:rPr lang="en-GB" sz="120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RN</a:t>
            </a:r>
          </a:p>
          <a:p>
            <a:pPr>
              <a:lnSpc>
                <a:spcPts val="16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200" smtClean="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Reference </a:t>
            </a:r>
            <a:r>
              <a:rPr lang="en-GB" sz="120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level for NORM in construction materials: 1 </a:t>
            </a:r>
            <a:r>
              <a:rPr lang="en-GB" sz="1200" smtClean="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mSv/y     </a:t>
            </a:r>
            <a:r>
              <a:rPr lang="en-GB" sz="120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StSV</a:t>
            </a:r>
            <a:r>
              <a:rPr lang="en-GB" sz="1200" smtClean="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en-GB" sz="1200" smtClean="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</a:br>
            <a:r>
              <a:rPr lang="en-GB" sz="1200" smtClean="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          with </a:t>
            </a:r>
            <a:r>
              <a:rPr lang="en-GB" sz="120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guidance value for the assessment of construction materials: </a:t>
            </a:r>
            <a:r>
              <a:rPr lang="fr-CH" sz="1200" smtClean="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activity </a:t>
            </a:r>
            <a:r>
              <a:rPr lang="fr-CH" sz="120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concentration index &lt;1</a:t>
            </a:r>
            <a:endParaRPr lang="de-CH" sz="1200">
              <a:solidFill>
                <a:schemeClr val="bg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7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4183" y="2746541"/>
            <a:ext cx="6817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b="1" smtClean="0">
                <a:latin typeface="+mn-lt"/>
              </a:rPr>
              <a:t>H-3     </a:t>
            </a:r>
            <a:r>
              <a:rPr lang="de-CH" sz="1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1000 Bq/l TW                                       </a:t>
            </a:r>
            <a:r>
              <a:rPr lang="de-CH" sz="1400" b="1" smtClean="0">
                <a:solidFill>
                  <a:srgbClr val="0070C0"/>
                </a:solidFill>
                <a:latin typeface="+mn-lt"/>
              </a:rPr>
              <a:t>100 Bq/l PW                  </a:t>
            </a:r>
            <a:r>
              <a:rPr lang="de-CH" sz="1400" b="1" smtClean="0">
                <a:solidFill>
                  <a:srgbClr val="C00000"/>
                </a:solidFill>
                <a:latin typeface="+mn-lt"/>
              </a:rPr>
              <a:t>20’000 Bq/l IG</a:t>
            </a:r>
          </a:p>
          <a:p>
            <a:r>
              <a:rPr lang="de-CH" sz="1400" b="1">
                <a:solidFill>
                  <a:srgbClr val="C00000"/>
                </a:solidFill>
                <a:latin typeface="+mn-lt"/>
              </a:rPr>
              <a:t> </a:t>
            </a:r>
            <a:r>
              <a:rPr lang="de-CH" sz="1400" b="1" smtClean="0">
                <a:solidFill>
                  <a:srgbClr val="C00000"/>
                </a:solidFill>
                <a:latin typeface="+mn-lt"/>
              </a:rPr>
              <a:t>       </a:t>
            </a:r>
            <a:r>
              <a:rPr lang="de-CH" sz="14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10’000 Bq/l GW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5656" y="2003855"/>
            <a:ext cx="752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FIV </a:t>
            </a:r>
            <a:endParaRPr lang="de-CH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2031231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mtClean="0">
                <a:solidFill>
                  <a:srgbClr val="0070C0"/>
                </a:solidFill>
                <a:latin typeface="+mn-lt"/>
              </a:rPr>
              <a:t>TBDV</a:t>
            </a:r>
            <a:endParaRPr lang="de-CH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1215223"/>
            <a:ext cx="146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mtClean="0">
                <a:solidFill>
                  <a:srgbClr val="C00000"/>
                </a:solidFill>
                <a:latin typeface="+mn-lt"/>
              </a:rPr>
              <a:t>rev. StSV</a:t>
            </a:r>
            <a:endParaRPr lang="de-CH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395536" y="1967644"/>
            <a:ext cx="3534046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929582" y="1967644"/>
            <a:ext cx="4332084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727620" y="1704553"/>
            <a:ext cx="3534046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50165" y="5547045"/>
            <a:ext cx="520366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50" smtClean="0">
                <a:latin typeface="+mn-lt"/>
              </a:rPr>
              <a:t>FIV: TW, GW = Toleranz- und Grenzwert, flüssige Lebensmittel</a:t>
            </a:r>
          </a:p>
          <a:p>
            <a:r>
              <a:rPr lang="de-CH" sz="1050" smtClean="0">
                <a:latin typeface="+mn-lt"/>
              </a:rPr>
              <a:t>TBDV: PW, RD, HW = Parameterwert, aus Richtdosis abgeleiteter Wert, Höchstwert</a:t>
            </a:r>
          </a:p>
          <a:p>
            <a:r>
              <a:rPr lang="de-CH" sz="1050" smtClean="0">
                <a:latin typeface="+mn-lt"/>
              </a:rPr>
              <a:t>StSV: IG = Immissionsgrenzwert Gewässer</a:t>
            </a:r>
            <a:endParaRPr lang="de-CH" sz="105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4183" y="3485149"/>
            <a:ext cx="6876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b="1" smtClean="0">
                <a:latin typeface="+mn-lt"/>
              </a:rPr>
              <a:t>Cs-137     </a:t>
            </a:r>
            <a:r>
              <a:rPr lang="de-CH" sz="1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10 Bq/l TW                                      </a:t>
            </a:r>
            <a:r>
              <a:rPr lang="de-CH" sz="1400" b="1" smtClean="0">
                <a:solidFill>
                  <a:srgbClr val="0070C0"/>
                </a:solidFill>
                <a:latin typeface="+mn-lt"/>
              </a:rPr>
              <a:t>11 Bq/l RD                           </a:t>
            </a:r>
            <a:r>
              <a:rPr lang="de-CH" sz="1400" b="1" smtClean="0">
                <a:solidFill>
                  <a:srgbClr val="C00000"/>
                </a:solidFill>
                <a:latin typeface="+mn-lt"/>
              </a:rPr>
              <a:t>36 Bq/l IG</a:t>
            </a:r>
          </a:p>
          <a:p>
            <a:r>
              <a:rPr lang="de-CH" sz="1400" b="1">
                <a:solidFill>
                  <a:srgbClr val="C00000"/>
                </a:solidFill>
                <a:latin typeface="+mn-lt"/>
              </a:rPr>
              <a:t> </a:t>
            </a:r>
            <a:r>
              <a:rPr lang="de-CH" sz="1400" b="1" smtClean="0">
                <a:solidFill>
                  <a:srgbClr val="C00000"/>
                </a:solidFill>
                <a:latin typeface="+mn-lt"/>
              </a:rPr>
              <a:t>           </a:t>
            </a:r>
            <a:r>
              <a:rPr lang="de-CH" sz="14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1’000 Bq/l GW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4183" y="4223757"/>
            <a:ext cx="6806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b="1" smtClean="0">
                <a:latin typeface="+mn-lt"/>
              </a:rPr>
              <a:t>I-131       </a:t>
            </a:r>
            <a:r>
              <a:rPr lang="de-CH" sz="1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10 Bq/l TW                                       </a:t>
            </a:r>
            <a:r>
              <a:rPr lang="de-CH" sz="1400" b="1" smtClean="0">
                <a:solidFill>
                  <a:srgbClr val="0070C0"/>
                </a:solidFill>
                <a:latin typeface="+mn-lt"/>
              </a:rPr>
              <a:t>6.2 Bq/l RD                         </a:t>
            </a:r>
            <a:r>
              <a:rPr lang="de-CH" sz="1400" b="1" smtClean="0">
                <a:solidFill>
                  <a:srgbClr val="C00000"/>
                </a:solidFill>
                <a:latin typeface="+mn-lt"/>
              </a:rPr>
              <a:t>6.7 Bq/l IG</a:t>
            </a:r>
          </a:p>
          <a:p>
            <a:r>
              <a:rPr lang="de-CH" sz="1400" b="1">
                <a:solidFill>
                  <a:srgbClr val="C00000"/>
                </a:solidFill>
                <a:latin typeface="+mn-lt"/>
              </a:rPr>
              <a:t> </a:t>
            </a:r>
            <a:r>
              <a:rPr lang="de-CH" sz="1400" b="1" smtClean="0">
                <a:solidFill>
                  <a:srgbClr val="C00000"/>
                </a:solidFill>
                <a:latin typeface="+mn-lt"/>
              </a:rPr>
              <a:t>             </a:t>
            </a:r>
            <a:r>
              <a:rPr lang="de-CH" sz="14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500 Bq/l GW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4183" y="4962366"/>
            <a:ext cx="639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b="1" smtClean="0">
                <a:latin typeface="+mn-lt"/>
              </a:rPr>
              <a:t>U-238/234 </a:t>
            </a:r>
            <a:r>
              <a:rPr lang="de-CH" sz="1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10 Bq/l GW                                     </a:t>
            </a:r>
            <a:r>
              <a:rPr lang="de-CH" sz="1400" b="1" smtClean="0">
                <a:solidFill>
                  <a:srgbClr val="0070C0"/>
                </a:solidFill>
                <a:latin typeface="+mn-lt"/>
              </a:rPr>
              <a:t>3 Bq/l RD                         </a:t>
            </a:r>
            <a:r>
              <a:rPr lang="de-CH" sz="1400" b="1" smtClean="0">
                <a:solidFill>
                  <a:srgbClr val="C00000"/>
                </a:solidFill>
                <a:latin typeface="+mn-lt"/>
              </a:rPr>
              <a:t>          -</a:t>
            </a:r>
          </a:p>
          <a:p>
            <a:r>
              <a:rPr lang="de-CH" sz="1400" b="1">
                <a:solidFill>
                  <a:srgbClr val="C00000"/>
                </a:solidFill>
                <a:latin typeface="+mn-lt"/>
              </a:rPr>
              <a:t>	</a:t>
            </a:r>
            <a:r>
              <a:rPr lang="de-CH" sz="1400" b="1" smtClean="0">
                <a:solidFill>
                  <a:srgbClr val="C00000"/>
                </a:solidFill>
                <a:latin typeface="+mn-lt"/>
              </a:rPr>
              <a:t>		               </a:t>
            </a:r>
            <a:r>
              <a:rPr lang="de-CH" sz="1400" b="1" smtClean="0">
                <a:solidFill>
                  <a:srgbClr val="0070C0"/>
                </a:solidFill>
                <a:latin typeface="+mn-lt"/>
              </a:rPr>
              <a:t>0.7 </a:t>
            </a:r>
            <a:r>
              <a:rPr lang="de-CH" sz="1400" b="1">
                <a:solidFill>
                  <a:srgbClr val="0070C0"/>
                </a:solidFill>
                <a:latin typeface="+mn-lt"/>
              </a:rPr>
              <a:t>Bq/l </a:t>
            </a:r>
            <a:r>
              <a:rPr lang="de-CH" sz="1400" b="1" smtClean="0">
                <a:solidFill>
                  <a:srgbClr val="0070C0"/>
                </a:solidFill>
                <a:latin typeface="+mn-lt"/>
              </a:rPr>
              <a:t>HW Uran</a:t>
            </a:r>
            <a:endParaRPr lang="de-CH" sz="1400" b="1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776057"/>
            <a:ext cx="9175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mtClean="0">
                <a:latin typeface="+mn-lt"/>
              </a:rPr>
              <a:t>Beispiele Radionuklid-Höchstwerte in Trinkwasser bzw. Gewässer</a:t>
            </a:r>
            <a:endParaRPr lang="de-CH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906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461250" cy="644525"/>
          </a:xfrm>
        </p:spPr>
        <p:txBody>
          <a:bodyPr/>
          <a:lstStyle/>
          <a:p>
            <a:r>
              <a:rPr lang="de-CH" smtClean="0"/>
              <a:t>Zusammenfassung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844824"/>
            <a:ext cx="7472363" cy="3502025"/>
          </a:xfrm>
        </p:spPr>
        <p:txBody>
          <a:bodyPr/>
          <a:lstStyle/>
          <a:p>
            <a:r>
              <a:rPr lang="de-CH"/>
              <a:t>Die Schweiz passt sich mit der Revision der StSV neuen internationalen Richtlinien an, ohne bewährte eigene Lösungen </a:t>
            </a:r>
            <a:r>
              <a:rPr lang="de-CH"/>
              <a:t>aufzugeben</a:t>
            </a:r>
            <a:r>
              <a:rPr lang="de-CH" smtClean="0"/>
              <a:t>.</a:t>
            </a:r>
            <a:endParaRPr lang="de-CH"/>
          </a:p>
          <a:p>
            <a:r>
              <a:rPr lang="de-CH"/>
              <a:t>Die natürliche Radioaktivität wird stärker </a:t>
            </a:r>
            <a:r>
              <a:rPr lang="de-CH"/>
              <a:t>berücksichtigt</a:t>
            </a:r>
            <a:r>
              <a:rPr lang="de-CH" smtClean="0"/>
              <a:t>.</a:t>
            </a:r>
            <a:endParaRPr lang="de-CH"/>
          </a:p>
          <a:p>
            <a:r>
              <a:rPr lang="de-CH" smtClean="0"/>
              <a:t>NORM sind </a:t>
            </a:r>
            <a:r>
              <a:rPr lang="de-CH"/>
              <a:t>natürlich </a:t>
            </a:r>
            <a:r>
              <a:rPr lang="de-CH"/>
              <a:t>vorkommende </a:t>
            </a:r>
            <a:r>
              <a:rPr lang="de-CH" smtClean="0"/>
              <a:t>Radioisotope </a:t>
            </a:r>
            <a:r>
              <a:rPr lang="de-CH"/>
              <a:t>der Elemente Uran, Thorium, Radium, Polonium </a:t>
            </a:r>
            <a:r>
              <a:rPr lang="de-CH"/>
              <a:t>und </a:t>
            </a:r>
            <a:r>
              <a:rPr lang="de-CH" smtClean="0"/>
              <a:t>Blei</a:t>
            </a:r>
            <a:endParaRPr lang="de-CH"/>
          </a:p>
          <a:p>
            <a:r>
              <a:rPr lang="de-CH"/>
              <a:t>Grundwasserfilteranlagen sind eine von NORM </a:t>
            </a:r>
            <a:r>
              <a:rPr lang="de-CH"/>
              <a:t>betroffene </a:t>
            </a:r>
            <a:r>
              <a:rPr lang="de-CH" smtClean="0"/>
              <a:t>Industrie</a:t>
            </a:r>
            <a:endParaRPr lang="de-CH"/>
          </a:p>
          <a:p>
            <a:r>
              <a:rPr lang="de-CH"/>
              <a:t>Bewilligung, Zustimmung und Aufsicht basieren auf einem nach Risiken abgestuften System.</a:t>
            </a:r>
          </a:p>
        </p:txBody>
      </p:sp>
    </p:spTree>
    <p:extLst>
      <p:ext uri="{BB962C8B-B14F-4D97-AF65-F5344CB8AC3E}">
        <p14:creationId xmlns:p14="http://schemas.microsoft.com/office/powerpoint/2010/main" val="3792845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11560" y="1916832"/>
            <a:ext cx="8136904" cy="30243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CH" sz="4000" b="1" dirty="0" smtClean="0"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4000" b="1" dirty="0" smtClean="0">
                <a:latin typeface="+mj-lt"/>
              </a:rPr>
              <a:t>Merci pour</a:t>
            </a:r>
            <a:r>
              <a:rPr kumimoji="0" lang="fr-CH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votre attention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66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Inhalt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7259638" algn="r"/>
              </a:tabLst>
            </a:pPr>
            <a:r>
              <a:rPr lang="de-CH" u="sng"/>
              <a:t>Die revidierte Strahlenschutzverordnung </a:t>
            </a:r>
            <a:r>
              <a:rPr lang="de-CH" smtClean="0"/>
              <a:t>	3-8</a:t>
            </a:r>
            <a:endParaRPr lang="de-CH"/>
          </a:p>
          <a:p>
            <a:pPr>
              <a:tabLst>
                <a:tab pos="7259638" algn="r"/>
              </a:tabLst>
            </a:pPr>
            <a:r>
              <a:rPr lang="de-CH"/>
              <a:t>naturally occurring radioactive material </a:t>
            </a:r>
            <a:r>
              <a:rPr lang="de-CH" u="sng"/>
              <a:t>NORM</a:t>
            </a:r>
            <a:r>
              <a:rPr lang="de-CH"/>
              <a:t> </a:t>
            </a:r>
            <a:r>
              <a:rPr lang="de-CH" smtClean="0"/>
              <a:t>	</a:t>
            </a:r>
            <a:r>
              <a:rPr lang="de-CH" smtClean="0"/>
              <a:t>9-10</a:t>
            </a:r>
            <a:endParaRPr lang="de-CH"/>
          </a:p>
          <a:p>
            <a:pPr>
              <a:tabLst>
                <a:tab pos="7259638" algn="r"/>
              </a:tabLst>
            </a:pPr>
            <a:r>
              <a:rPr lang="de-CH"/>
              <a:t>Künstliche Radionuklide in der Umwelt </a:t>
            </a:r>
            <a:r>
              <a:rPr lang="de-CH" smtClean="0"/>
              <a:t>	</a:t>
            </a:r>
            <a:r>
              <a:rPr lang="de-CH" smtClean="0"/>
              <a:t>11</a:t>
            </a:r>
            <a:endParaRPr lang="de-CH"/>
          </a:p>
          <a:p>
            <a:pPr>
              <a:tabLst>
                <a:tab pos="7259638" algn="r"/>
              </a:tabLst>
            </a:pPr>
            <a:r>
              <a:rPr lang="de-CH"/>
              <a:t>Baumaterialien </a:t>
            </a:r>
            <a:r>
              <a:rPr lang="de-CH" smtClean="0"/>
              <a:t>	</a:t>
            </a:r>
            <a:r>
              <a:rPr lang="de-CH" smtClean="0"/>
              <a:t>12</a:t>
            </a:r>
            <a:endParaRPr lang="de-CH"/>
          </a:p>
          <a:p>
            <a:pPr>
              <a:tabLst>
                <a:tab pos="7259638" algn="r"/>
              </a:tabLst>
            </a:pPr>
            <a:r>
              <a:rPr lang="de-CH" u="sng"/>
              <a:t>Entwurf Umsetzung der Bestimmungen zu NORM </a:t>
            </a:r>
            <a:r>
              <a:rPr lang="de-CH" smtClean="0"/>
              <a:t>	</a:t>
            </a:r>
            <a:r>
              <a:rPr lang="de-CH" smtClean="0"/>
              <a:t>13-14</a:t>
            </a:r>
            <a:endParaRPr lang="de-CH"/>
          </a:p>
          <a:p>
            <a:pPr>
              <a:tabLst>
                <a:tab pos="7259638" algn="r"/>
              </a:tabLst>
            </a:pPr>
            <a:r>
              <a:rPr lang="de-CH"/>
              <a:t>Gesetze mit Bezug Radioaktivität und Wasser </a:t>
            </a:r>
            <a:r>
              <a:rPr lang="de-CH" smtClean="0"/>
              <a:t>	</a:t>
            </a:r>
            <a:r>
              <a:rPr lang="de-CH" smtClean="0"/>
              <a:t>15</a:t>
            </a:r>
            <a:endParaRPr lang="de-CH"/>
          </a:p>
          <a:p>
            <a:pPr>
              <a:tabLst>
                <a:tab pos="7259638" algn="r"/>
              </a:tabLst>
            </a:pPr>
            <a:r>
              <a:rPr lang="de-CH"/>
              <a:t>Beispiele </a:t>
            </a:r>
            <a:r>
              <a:rPr lang="de-CH" smtClean="0"/>
              <a:t>Radionuklid-Höchstwerte 	</a:t>
            </a:r>
            <a:r>
              <a:rPr lang="de-CH" smtClean="0"/>
              <a:t>16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61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:\Users\U80794~1\AppData\Local\Temp\SNAGHTML190e09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269907"/>
            <a:ext cx="4471429" cy="17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508104" y="3973359"/>
            <a:ext cx="39366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sz="18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hlinkClick r:id="rId4"/>
              </a:rPr>
              <a:t>www.legislationradioprotection.ch</a:t>
            </a:r>
            <a:endParaRPr lang="de-CH" sz="1800" smtClean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de-CH" sz="180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hlinkClick r:id="rId4"/>
              </a:rPr>
              <a:t>www.dirittoradioprotezione.ch</a:t>
            </a:r>
            <a:endParaRPr lang="de-CH" sz="180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de-CH" sz="18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hlinkClick r:id="rId5"/>
              </a:rPr>
              <a:t>www.strahlenschutzrecht.ch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5391912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smtClean="0">
                <a:latin typeface="+mn-lt"/>
              </a:rPr>
              <a:t>entrée en vigueur: 1.1.2018</a:t>
            </a:r>
            <a:endParaRPr lang="de-CH" sz="1800">
              <a:latin typeface="+mn-lt"/>
            </a:endParaRPr>
          </a:p>
        </p:txBody>
      </p:sp>
      <p:pic>
        <p:nvPicPr>
          <p:cNvPr id="1036" name="Picture 12" descr="C:\Users\U80794~1\AppData\Local\Temp\SNAGHTML18f3a7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33013"/>
            <a:ext cx="4557143" cy="186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80794~1\AppData\Local\Temp\SNAGHTML185dc9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74" y="1556792"/>
            <a:ext cx="4523810" cy="18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5253413"/>
            <a:ext cx="37241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CH"/>
            </a:defPPr>
            <a:lvl1pPr>
              <a:lnSpc>
                <a:spcPct val="150000"/>
              </a:lnSpc>
              <a:defRPr sz="180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r>
              <a:rPr lang="de-CH" smtClean="0">
                <a:hlinkClick r:id="rId8"/>
              </a:rPr>
              <a:t>www.bundesrecht.ch</a:t>
            </a:r>
            <a:r>
              <a:rPr lang="de-CH" smtClean="0"/>
              <a:t> </a:t>
            </a:r>
            <a:r>
              <a:rPr lang="de-CH" sz="1200">
                <a:solidFill>
                  <a:schemeClr val="tx1"/>
                </a:solidFill>
              </a:rPr>
              <a:t>(ab 1.1.2018)</a:t>
            </a:r>
            <a:r>
              <a:rPr lang="de-CH" smtClean="0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5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 bwMode="auto">
          <a:xfrm>
            <a:off x="1043608" y="1144797"/>
            <a:ext cx="6984776" cy="1152128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 rot="16200000">
            <a:off x="546798" y="2916969"/>
            <a:ext cx="2818703" cy="176419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endParaRPr lang="de-CH" b="1" dirty="0" smtClean="0">
              <a:latin typeface="+mn-lt"/>
            </a:endParaRPr>
          </a:p>
          <a:p>
            <a:pPr algn="ctr">
              <a:spcBef>
                <a:spcPts val="1800"/>
              </a:spcBef>
            </a:pPr>
            <a:r>
              <a:rPr lang="de-CH" b="1" dirty="0" err="1" smtClean="0">
                <a:latin typeface="+mn-lt"/>
              </a:rPr>
              <a:t>Justification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43608" y="5279697"/>
            <a:ext cx="6984776" cy="1440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4294967295"/>
          </p:nvPr>
        </p:nvSpPr>
        <p:spPr>
          <a:xfrm>
            <a:off x="683568" y="764704"/>
            <a:ext cx="7472363" cy="3807569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endParaRPr lang="de-CH" sz="2800" dirty="0" smtClean="0"/>
          </a:p>
          <a:p>
            <a:endParaRPr lang="de-CH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17135" y="1848371"/>
            <a:ext cx="4690294" cy="644525"/>
          </a:xfrm>
          <a:prstGeom prst="rect">
            <a:avLst/>
          </a:prstGeom>
          <a:noFill/>
        </p:spPr>
        <p:txBody>
          <a:bodyPr/>
          <a:lstStyle/>
          <a:p>
            <a:pPr algn="ctr" eaLnBrk="1" hangingPunct="1"/>
            <a:r>
              <a:rPr lang="de-CH" sz="2400" dirty="0" err="1" smtClean="0"/>
              <a:t>Principes</a:t>
            </a:r>
            <a:r>
              <a:rPr lang="de-CH" sz="2400" dirty="0" smtClean="0"/>
              <a:t> de </a:t>
            </a:r>
            <a:r>
              <a:rPr lang="de-CH" sz="2400" dirty="0" err="1" smtClean="0"/>
              <a:t>radioprotection</a:t>
            </a:r>
            <a:endParaRPr lang="de-CH" sz="2400" dirty="0" smtClean="0"/>
          </a:p>
        </p:txBody>
      </p:sp>
      <p:sp>
        <p:nvSpPr>
          <p:cNvPr id="12" name="Rectangle 11"/>
          <p:cNvSpPr/>
          <p:nvPr/>
        </p:nvSpPr>
        <p:spPr bwMode="auto">
          <a:xfrm rot="16200000">
            <a:off x="3129789" y="2901383"/>
            <a:ext cx="2808312" cy="176419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endParaRPr lang="de-CH" b="1" dirty="0" smtClean="0">
              <a:latin typeface="+mn-lt"/>
            </a:endParaRPr>
          </a:p>
          <a:p>
            <a:pPr algn="ctr">
              <a:spcBef>
                <a:spcPts val="1800"/>
              </a:spcBef>
            </a:pPr>
            <a:r>
              <a:rPr lang="de-CH" b="1" dirty="0" err="1" smtClean="0">
                <a:latin typeface="+mn-lt"/>
              </a:rPr>
              <a:t>Optimisaiton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 rot="16200000">
            <a:off x="5742130" y="2901383"/>
            <a:ext cx="2808311" cy="176419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endParaRPr lang="de-CH" b="1" dirty="0" smtClean="0">
              <a:latin typeface="+mn-lt"/>
            </a:endParaRPr>
          </a:p>
          <a:p>
            <a:pPr algn="ctr">
              <a:spcBef>
                <a:spcPts val="1800"/>
              </a:spcBef>
              <a:spcAft>
                <a:spcPts val="600"/>
              </a:spcAft>
            </a:pPr>
            <a:r>
              <a:rPr lang="de-CH" b="1" dirty="0" smtClean="0">
                <a:latin typeface="+mj-lt"/>
              </a:rPr>
              <a:t>Limitation des </a:t>
            </a:r>
            <a:r>
              <a:rPr lang="de-CH" b="1" dirty="0" err="1" smtClean="0">
                <a:latin typeface="+mj-lt"/>
              </a:rPr>
              <a:t>doses</a:t>
            </a:r>
            <a:endParaRPr lang="de-CH" b="1" dirty="0" smtClean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043608" y="5494443"/>
            <a:ext cx="6984776" cy="546898"/>
          </a:xfrm>
          <a:prstGeom prst="rect">
            <a:avLst/>
          </a:prstGeom>
          <a:solidFill>
            <a:srgbClr val="A1FDA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33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CH" sz="2100" b="1" dirty="0" err="1" smtClean="0">
                <a:latin typeface="+mn-lt"/>
              </a:rPr>
              <a:t>Approche</a:t>
            </a:r>
            <a:r>
              <a:rPr lang="de-CH" sz="2100" b="1" dirty="0" smtClean="0">
                <a:latin typeface="+mn-lt"/>
              </a:rPr>
              <a:t> </a:t>
            </a:r>
            <a:r>
              <a:rPr lang="de-CH" sz="2100" b="1" dirty="0" err="1" smtClean="0">
                <a:latin typeface="+mn-lt"/>
              </a:rPr>
              <a:t>graduée</a:t>
            </a:r>
            <a:r>
              <a:rPr lang="de-CH" sz="2100" b="1" dirty="0" smtClean="0">
                <a:latin typeface="+mn-lt"/>
              </a:rPr>
              <a:t> en </a:t>
            </a:r>
            <a:r>
              <a:rPr lang="de-CH" sz="2100" b="1" dirty="0" err="1" smtClean="0">
                <a:latin typeface="+mn-lt"/>
              </a:rPr>
              <a:t>fonction</a:t>
            </a:r>
            <a:r>
              <a:rPr lang="de-CH" sz="2100" b="1" dirty="0" smtClean="0">
                <a:latin typeface="+mn-lt"/>
              </a:rPr>
              <a:t> du </a:t>
            </a:r>
            <a:r>
              <a:rPr lang="de-CH" sz="2100" b="1" dirty="0" err="1" smtClean="0">
                <a:latin typeface="+mn-lt"/>
              </a:rPr>
              <a:t>risque</a:t>
            </a:r>
            <a:endParaRPr lang="de-CH" sz="21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424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344903" y="2228036"/>
            <a:ext cx="1948742" cy="508872"/>
          </a:xfrm>
          <a:prstGeom prst="rect">
            <a:avLst/>
          </a:prstGeom>
        </p:spPr>
        <p:txBody>
          <a:bodyPr/>
          <a:lstStyle/>
          <a:p>
            <a:r>
              <a:rPr lang="fr-CH" sz="1800" b="0" smtClean="0"/>
              <a:t>graded approach</a:t>
            </a:r>
            <a:br>
              <a:rPr lang="fr-CH" sz="1800" b="0" smtClean="0"/>
            </a:br>
            <a:endParaRPr lang="fr-CH" sz="1800" b="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95536" y="2060848"/>
            <a:ext cx="3598714" cy="3744416"/>
          </a:xfrm>
          <a:prstGeom prst="rect">
            <a:avLst/>
          </a:prstGeom>
          <a:solidFill>
            <a:srgbClr val="DDD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1881" y="2100213"/>
            <a:ext cx="331236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715963" lvl="2" indent="-715963">
              <a:spcBef>
                <a:spcPts val="1800"/>
              </a:spcBef>
              <a:spcAft>
                <a:spcPts val="0"/>
              </a:spcAft>
              <a:buClrTx/>
              <a:buNone/>
            </a:pPr>
            <a:r>
              <a:rPr lang="de-CH" sz="1800" kern="0" dirty="0" smtClean="0"/>
              <a:t>	</a:t>
            </a:r>
            <a:r>
              <a:rPr lang="de-CH" sz="1800" b="1" i="1" u="sng" kern="0" dirty="0" smtClean="0"/>
              <a:t>2007</a:t>
            </a:r>
            <a:r>
              <a:rPr lang="de-CH" sz="1800" b="1" i="1" kern="0" dirty="0" smtClean="0"/>
              <a:t> </a:t>
            </a:r>
          </a:p>
          <a:p>
            <a:pPr marL="715963" lvl="2" indent="-715963">
              <a:spcBef>
                <a:spcPts val="1500"/>
              </a:spcBef>
              <a:spcAft>
                <a:spcPts val="0"/>
              </a:spcAft>
              <a:buClrTx/>
              <a:buNone/>
            </a:pPr>
            <a:r>
              <a:rPr lang="de-CH" sz="1800" b="1" kern="0" dirty="0" err="1" smtClean="0"/>
              <a:t>Recommandations</a:t>
            </a:r>
            <a:r>
              <a:rPr lang="de-CH" sz="1800" b="1" kern="0" dirty="0" smtClean="0"/>
              <a:t> ICRP 103</a:t>
            </a:r>
          </a:p>
          <a:p>
            <a:pPr marL="715963" lvl="2" indent="-715963">
              <a:spcBef>
                <a:spcPts val="1200"/>
              </a:spcBef>
              <a:spcAft>
                <a:spcPts val="0"/>
              </a:spcAft>
              <a:buClrTx/>
              <a:buNone/>
            </a:pPr>
            <a:r>
              <a:rPr lang="de-CH" sz="1800" i="1" kern="0" dirty="0" smtClean="0"/>
              <a:t>      </a:t>
            </a:r>
            <a:r>
              <a:rPr lang="de-CH" sz="1600" i="1" kern="0" dirty="0" err="1" smtClean="0"/>
              <a:t>sur</a:t>
            </a:r>
            <a:r>
              <a:rPr lang="de-CH" sz="1600" i="1" kern="0" dirty="0" smtClean="0"/>
              <a:t> </a:t>
            </a:r>
            <a:r>
              <a:rPr lang="de-CH" sz="1600" i="1" kern="0" dirty="0" err="1" smtClean="0"/>
              <a:t>lesquelles</a:t>
            </a:r>
            <a:r>
              <a:rPr lang="de-CH" sz="1600" i="1" kern="0" dirty="0" smtClean="0"/>
              <a:t> se </a:t>
            </a:r>
            <a:r>
              <a:rPr lang="de-CH" sz="1600" i="1" kern="0" dirty="0" err="1" smtClean="0"/>
              <a:t>basent</a:t>
            </a:r>
            <a:r>
              <a:rPr lang="de-CH" sz="1600" i="1" kern="0" dirty="0" smtClean="0"/>
              <a:t>:</a:t>
            </a:r>
          </a:p>
          <a:p>
            <a:pPr marL="715963" indent="-715963">
              <a:spcBef>
                <a:spcPts val="2400"/>
              </a:spcBef>
              <a:spcAft>
                <a:spcPts val="0"/>
              </a:spcAft>
              <a:buNone/>
            </a:pPr>
            <a:r>
              <a:rPr lang="de-CH" sz="1800" kern="0" dirty="0" smtClean="0"/>
              <a:t>       	</a:t>
            </a:r>
            <a:r>
              <a:rPr lang="de-CH" sz="1800" b="1" i="1" u="sng" kern="0" dirty="0" smtClean="0"/>
              <a:t>2013</a:t>
            </a:r>
          </a:p>
          <a:p>
            <a:pPr marL="715963" indent="-715963">
              <a:spcBef>
                <a:spcPts val="1800"/>
              </a:spcBef>
              <a:spcAft>
                <a:spcPts val="0"/>
              </a:spcAft>
              <a:buNone/>
            </a:pPr>
            <a:r>
              <a:rPr lang="de-CH" sz="1800" b="1" kern="0" dirty="0" err="1" smtClean="0"/>
              <a:t>Directive</a:t>
            </a:r>
            <a:r>
              <a:rPr lang="de-CH" sz="1800" b="1" kern="0" dirty="0" smtClean="0"/>
              <a:t> 2013/59/</a:t>
            </a:r>
            <a:r>
              <a:rPr lang="de-CH" sz="1800" b="1" kern="0" dirty="0" err="1" smtClean="0"/>
              <a:t>EURATOM</a:t>
            </a:r>
            <a:endParaRPr lang="de-CH" sz="1800" b="1" kern="0" dirty="0" smtClean="0"/>
          </a:p>
          <a:p>
            <a:pPr marL="715963" indent="-715963">
              <a:spcBef>
                <a:spcPts val="2400"/>
              </a:spcBef>
              <a:spcAft>
                <a:spcPts val="0"/>
              </a:spcAft>
              <a:buNone/>
            </a:pPr>
            <a:r>
              <a:rPr lang="de-CH" sz="1800" kern="0" dirty="0"/>
              <a:t>	</a:t>
            </a:r>
            <a:r>
              <a:rPr lang="de-CH" sz="1800" b="1" i="1" u="sng" kern="0" dirty="0" smtClean="0"/>
              <a:t>2014</a:t>
            </a:r>
          </a:p>
          <a:p>
            <a:pPr marL="0" indent="4763">
              <a:spcBef>
                <a:spcPts val="1800"/>
              </a:spcBef>
              <a:spcAft>
                <a:spcPts val="0"/>
              </a:spcAft>
              <a:buNone/>
            </a:pPr>
            <a:r>
              <a:rPr lang="de-CH" sz="1800" b="1" kern="0" dirty="0" err="1" smtClean="0"/>
              <a:t>IAEA</a:t>
            </a:r>
            <a:r>
              <a:rPr lang="de-CH" sz="1800" b="1" kern="0" dirty="0"/>
              <a:t> Basic </a:t>
            </a:r>
            <a:r>
              <a:rPr lang="de-CH" sz="1800" b="1" kern="0" err="1"/>
              <a:t>Safety</a:t>
            </a:r>
            <a:r>
              <a:rPr lang="de-CH" sz="1800" b="1" kern="0"/>
              <a:t> </a:t>
            </a:r>
            <a:r>
              <a:rPr lang="de-CH" sz="1800" b="1" kern="0" smtClean="0"/>
              <a:t>Standards </a:t>
            </a:r>
            <a:br>
              <a:rPr lang="de-CH" sz="1800" b="1" kern="0" smtClean="0"/>
            </a:br>
            <a:r>
              <a:rPr lang="de-CH" sz="1800" b="1" kern="0" smtClean="0"/>
              <a:t>(BSS) </a:t>
            </a:r>
            <a:endParaRPr lang="de-CH" sz="1800" b="1" kern="0" dirty="0" smtClean="0"/>
          </a:p>
        </p:txBody>
      </p:sp>
      <p:pic>
        <p:nvPicPr>
          <p:cNvPr id="7" name="Picture 7" descr="ICR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193" y="2100213"/>
            <a:ext cx="6445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82" y="4566649"/>
            <a:ext cx="434236" cy="43423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82" y="3542754"/>
            <a:ext cx="525968" cy="3576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965435"/>
            <a:ext cx="383445" cy="3834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31709" y="1887215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mtClean="0">
                <a:latin typeface="+mn-lt"/>
              </a:rPr>
              <a:t>alte StSV</a:t>
            </a:r>
            <a:endParaRPr lang="de-CH">
              <a:latin typeface="+mn-lt"/>
            </a:endParaRPr>
          </a:p>
        </p:txBody>
      </p:sp>
      <p:cxnSp>
        <p:nvCxnSpPr>
          <p:cNvPr id="16" name="Straight Arrow Connector 15"/>
          <p:cNvCxnSpPr>
            <a:endCxn id="21" idx="1"/>
          </p:cNvCxnSpPr>
          <p:nvPr/>
        </p:nvCxnSpPr>
        <p:spPr bwMode="auto">
          <a:xfrm>
            <a:off x="3832281" y="4278324"/>
            <a:ext cx="1004163" cy="1368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836444" y="5462259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smtClean="0">
                <a:latin typeface="+mn-lt"/>
              </a:rPr>
              <a:t>Umsetzung in EU-Ländern bis 6.2.2018</a:t>
            </a:r>
            <a:endParaRPr lang="de-CH" sz="1800">
              <a:latin typeface="+mn-lt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3851077" y="3782724"/>
            <a:ext cx="1729035" cy="366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6948264" y="2427100"/>
            <a:ext cx="504057" cy="11057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itre 1"/>
          <p:cNvSpPr txBox="1">
            <a:spLocks/>
          </p:cNvSpPr>
          <p:nvPr/>
        </p:nvSpPr>
        <p:spPr>
          <a:xfrm>
            <a:off x="555646" y="929654"/>
            <a:ext cx="7461250" cy="6445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H" kern="0" smtClean="0"/>
              <a:t>Ausgangslage</a:t>
            </a:r>
            <a:endParaRPr lang="fr-CH" kern="0" dirty="0"/>
          </a:p>
        </p:txBody>
      </p:sp>
      <p:sp>
        <p:nvSpPr>
          <p:cNvPr id="33" name="TextBox 32"/>
          <p:cNvSpPr txBox="1"/>
          <p:nvPr/>
        </p:nvSpPr>
        <p:spPr>
          <a:xfrm>
            <a:off x="5600101" y="3580022"/>
            <a:ext cx="3522118" cy="461665"/>
          </a:xfrm>
          <a:prstGeom prst="rect">
            <a:avLst/>
          </a:prstGeom>
          <a:solidFill>
            <a:srgbClr val="FCFEA4"/>
          </a:solidFill>
        </p:spPr>
        <p:txBody>
          <a:bodyPr wrap="none" rtlCol="0">
            <a:spAutoFit/>
          </a:bodyPr>
          <a:lstStyle/>
          <a:p>
            <a:r>
              <a:rPr lang="de-CH" smtClean="0">
                <a:latin typeface="+mn-lt"/>
              </a:rPr>
              <a:t>revidierte StSV 1.1.2018</a:t>
            </a:r>
            <a:endParaRPr lang="de-CH">
              <a:latin typeface="+mn-lt"/>
            </a:endParaRPr>
          </a:p>
        </p:txBody>
      </p:sp>
      <p:cxnSp>
        <p:nvCxnSpPr>
          <p:cNvPr id="35" name="Straight Arrow Connector 34"/>
          <p:cNvCxnSpPr>
            <a:stCxn id="2" idx="2"/>
          </p:cNvCxnSpPr>
          <p:nvPr/>
        </p:nvCxnSpPr>
        <p:spPr bwMode="auto">
          <a:xfrm>
            <a:off x="5319274" y="2736908"/>
            <a:ext cx="814495" cy="7959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623768" y="2173790"/>
            <a:ext cx="52424" cy="13590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560534" y="2173790"/>
            <a:ext cx="95670" cy="23928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5379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1268760"/>
            <a:ext cx="7461250" cy="644525"/>
          </a:xfrm>
          <a:prstGeom prst="rect">
            <a:avLst/>
          </a:prstGeom>
          <a:noFill/>
        </p:spPr>
        <p:txBody>
          <a:bodyPr/>
          <a:lstStyle/>
          <a:p>
            <a:r>
              <a:rPr lang="de-CH" sz="2800" smtClean="0"/>
              <a:t>Betrachtung nach Expositionssituation</a:t>
            </a:r>
            <a:endParaRPr lang="de-CH" sz="2800" dirty="0" smtClean="0"/>
          </a:p>
        </p:txBody>
      </p:sp>
      <p:graphicFrame>
        <p:nvGraphicFramePr>
          <p:cNvPr id="5" name="Inhaltsplatzhalt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8938057"/>
              </p:ext>
            </p:extLst>
          </p:nvPr>
        </p:nvGraphicFramePr>
        <p:xfrm>
          <a:off x="683568" y="1988840"/>
          <a:ext cx="7920880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088232"/>
                <a:gridCol w="2016224"/>
                <a:gridCol w="1872208"/>
              </a:tblGrid>
              <a:tr h="1003047">
                <a:tc>
                  <a:txBody>
                    <a:bodyPr/>
                    <a:lstStyle/>
                    <a:p>
                      <a:pPr algn="ctr"/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mtClean="0">
                          <a:solidFill>
                            <a:schemeClr val="tx1"/>
                          </a:solidFill>
                        </a:rPr>
                        <a:t>Exposition der Bevölkerung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mtClean="0">
                          <a:solidFill>
                            <a:schemeClr val="tx1"/>
                          </a:solidFill>
                        </a:rPr>
                        <a:t>berufliche Exposition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mtClean="0">
                          <a:solidFill>
                            <a:schemeClr val="tx1"/>
                          </a:solidFill>
                        </a:rPr>
                        <a:t>medizinische Exposition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003047">
                <a:tc>
                  <a:txBody>
                    <a:bodyPr/>
                    <a:lstStyle/>
                    <a:p>
                      <a:r>
                        <a:rPr lang="de-CH" smtClean="0"/>
                        <a:t>geplant</a:t>
                      </a:r>
                      <a:endParaRPr lang="de-CH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mtClean="0"/>
                        <a:t>Dosisgrenzwerte &amp; Dosisrichtwerte</a:t>
                      </a:r>
                      <a:endParaRPr lang="de-CH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mtClean="0"/>
                        <a:t>Dosisgrenzwerte &amp; Dosisrichtwerte</a:t>
                      </a:r>
                      <a:endParaRPr lang="de-CH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mtClean="0"/>
                        <a:t>Dosisrichtwerte</a:t>
                      </a:r>
                      <a:endParaRPr lang="de-CH" dirty="0" smtClean="0"/>
                    </a:p>
                  </a:txBody>
                  <a:tcPr anchor="ctr"/>
                </a:tc>
              </a:tr>
              <a:tr h="581129">
                <a:tc>
                  <a:txBody>
                    <a:bodyPr/>
                    <a:lstStyle/>
                    <a:p>
                      <a:r>
                        <a:rPr lang="de-CH" b="0" smtClean="0"/>
                        <a:t>Notfall</a:t>
                      </a:r>
                      <a:endParaRPr lang="de-CH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mtClean="0"/>
                        <a:t>Referenzwerte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mtClean="0"/>
                        <a:t>Referenzwerte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---</a:t>
                      </a:r>
                      <a:endParaRPr lang="de-CH" dirty="0"/>
                    </a:p>
                  </a:txBody>
                  <a:tcPr anchor="ctr"/>
                </a:tc>
              </a:tr>
              <a:tr h="581129">
                <a:tc>
                  <a:txBody>
                    <a:bodyPr/>
                    <a:lstStyle/>
                    <a:p>
                      <a:r>
                        <a:rPr lang="de-CH" b="0" smtClean="0"/>
                        <a:t>existierend</a:t>
                      </a:r>
                      <a:endParaRPr lang="de-CH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mtClean="0"/>
                        <a:t>Referenzwerte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---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---</a:t>
                      </a:r>
                      <a:endParaRPr lang="de-CH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32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585" y="-53663066"/>
            <a:ext cx="50829" cy="1141841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585" y="-53206380"/>
            <a:ext cx="50829" cy="113270760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 bwMode="auto">
          <a:xfrm>
            <a:off x="4644008" y="1700808"/>
            <a:ext cx="0" cy="39604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necteur droit 10"/>
          <p:cNvCxnSpPr/>
          <p:nvPr/>
        </p:nvCxnSpPr>
        <p:spPr bwMode="auto">
          <a:xfrm>
            <a:off x="658154" y="3818657"/>
            <a:ext cx="309634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ZoneTexte 11"/>
          <p:cNvSpPr txBox="1"/>
          <p:nvPr/>
        </p:nvSpPr>
        <p:spPr>
          <a:xfrm>
            <a:off x="1331640" y="350100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800" b="1" dirty="0" smtClean="0">
                <a:solidFill>
                  <a:srgbClr val="FFC000"/>
                </a:solidFill>
                <a:latin typeface="+mj-lt"/>
              </a:rPr>
              <a:t>Contrainte de dose</a:t>
            </a:r>
            <a:endParaRPr lang="en-US" sz="18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-176227" y="1817594"/>
            <a:ext cx="4938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b="1" i="1" dirty="0" smtClean="0">
                <a:solidFill>
                  <a:schemeClr val="accent2"/>
                </a:solidFill>
                <a:latin typeface="+mj-lt"/>
              </a:rPr>
              <a:t>Situation d’exposition planifiée</a:t>
            </a:r>
            <a:endParaRPr lang="en-US" sz="2000" b="1" i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835124" y="1818499"/>
            <a:ext cx="4079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b="1" i="1" dirty="0" smtClean="0">
                <a:solidFill>
                  <a:schemeClr val="accent2"/>
                </a:solidFill>
                <a:latin typeface="+mj-lt"/>
              </a:rPr>
              <a:t>Situations d’exposition existante et d’urgence</a:t>
            </a:r>
            <a:endParaRPr lang="en-US" sz="2000" b="1" i="1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20" name="Connecteur droit 19"/>
          <p:cNvCxnSpPr/>
          <p:nvPr/>
        </p:nvCxnSpPr>
        <p:spPr bwMode="auto">
          <a:xfrm>
            <a:off x="658154" y="3140968"/>
            <a:ext cx="309634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ZoneTexte 20"/>
          <p:cNvSpPr txBox="1"/>
          <p:nvPr/>
        </p:nvSpPr>
        <p:spPr>
          <a:xfrm>
            <a:off x="420950" y="2446687"/>
            <a:ext cx="3096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200" b="1" smtClean="0">
                <a:solidFill>
                  <a:srgbClr val="C00000"/>
                </a:solidFill>
                <a:latin typeface="+mj-lt"/>
              </a:rPr>
              <a:t>Dosisgrenzwert</a:t>
            </a:r>
            <a:endParaRPr lang="en-US" sz="2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979712" y="4150241"/>
            <a:ext cx="26642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200" b="1" dirty="0" smtClean="0">
                <a:latin typeface="+mj-lt"/>
              </a:rPr>
              <a:t>Optimisation</a:t>
            </a:r>
            <a:endParaRPr lang="en-US" sz="2200" b="1" dirty="0">
              <a:latin typeface="+mj-lt"/>
            </a:endParaRPr>
          </a:p>
        </p:txBody>
      </p:sp>
      <p:cxnSp>
        <p:nvCxnSpPr>
          <p:cNvPr id="24" name="Connecteur droit avec flèche 23"/>
          <p:cNvCxnSpPr>
            <a:endCxn id="3" idx="0"/>
          </p:cNvCxnSpPr>
          <p:nvPr/>
        </p:nvCxnSpPr>
        <p:spPr bwMode="auto">
          <a:xfrm>
            <a:off x="1403648" y="3818657"/>
            <a:ext cx="0" cy="11230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Connecteur droit 27"/>
          <p:cNvCxnSpPr/>
          <p:nvPr/>
        </p:nvCxnSpPr>
        <p:spPr bwMode="auto">
          <a:xfrm>
            <a:off x="467544" y="5661248"/>
            <a:ext cx="83860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Flèche vers le haut 2"/>
          <p:cNvSpPr/>
          <p:nvPr/>
        </p:nvSpPr>
        <p:spPr bwMode="auto">
          <a:xfrm>
            <a:off x="1141029" y="4941737"/>
            <a:ext cx="550651" cy="718904"/>
          </a:xfrm>
          <a:prstGeom prst="upArrow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solidFill>
                  <a:schemeClr val="tx1"/>
                </a:solidFill>
              </a:ln>
              <a:effectLst/>
              <a:latin typeface="Times" pitchFamily="18" charset="0"/>
            </a:endParaRPr>
          </a:p>
        </p:txBody>
      </p:sp>
      <p:cxnSp>
        <p:nvCxnSpPr>
          <p:cNvPr id="7" name="Connecteur droit 6"/>
          <p:cNvCxnSpPr/>
          <p:nvPr/>
        </p:nvCxnSpPr>
        <p:spPr bwMode="auto">
          <a:xfrm>
            <a:off x="1187624" y="4942344"/>
            <a:ext cx="504056" cy="89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ZoneTexte 7"/>
          <p:cNvSpPr txBox="1"/>
          <p:nvPr/>
        </p:nvSpPr>
        <p:spPr>
          <a:xfrm>
            <a:off x="2023772" y="5204562"/>
            <a:ext cx="250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800" b="1" dirty="0" smtClean="0">
                <a:latin typeface="+mj-lt"/>
              </a:rPr>
              <a:t>1. Dose additionnelle</a:t>
            </a:r>
            <a:endParaRPr lang="en-US" sz="1800" b="1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48844" y="503193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0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5148064" y="2780928"/>
            <a:ext cx="4320480" cy="2879144"/>
            <a:chOff x="5148064" y="3140968"/>
            <a:chExt cx="4320480" cy="2879144"/>
          </a:xfrm>
        </p:grpSpPr>
        <p:sp>
          <p:nvSpPr>
            <p:cNvPr id="42" name="Flèche vers le haut 41"/>
            <p:cNvSpPr/>
            <p:nvPr/>
          </p:nvSpPr>
          <p:spPr bwMode="auto">
            <a:xfrm flipV="1">
              <a:off x="5533517" y="3711053"/>
              <a:ext cx="550651" cy="1248023"/>
            </a:xfrm>
            <a:prstGeom prst="upArrow">
              <a:avLst/>
            </a:prstGeom>
            <a:solidFill>
              <a:schemeClr val="accent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solidFill>
                    <a:schemeClr val="tx1"/>
                  </a:solidFill>
                </a:ln>
                <a:effectLst/>
                <a:latin typeface="Times" pitchFamily="18" charset="0"/>
              </a:endParaRPr>
            </a:p>
          </p:txBody>
        </p:sp>
        <p:cxnSp>
          <p:nvCxnSpPr>
            <p:cNvPr id="29" name="Connecteur droit 28"/>
            <p:cNvCxnSpPr/>
            <p:nvPr/>
          </p:nvCxnSpPr>
          <p:spPr bwMode="auto">
            <a:xfrm>
              <a:off x="5338674" y="4178697"/>
              <a:ext cx="3096344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99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ZoneTexte 29"/>
            <p:cNvSpPr txBox="1"/>
            <p:nvPr/>
          </p:nvSpPr>
          <p:spPr>
            <a:xfrm>
              <a:off x="6012160" y="371703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200" b="1" smtClean="0">
                  <a:solidFill>
                    <a:srgbClr val="FF9934"/>
                  </a:solidFill>
                  <a:latin typeface="+mj-lt"/>
                </a:rPr>
                <a:t>Referenzwert</a:t>
              </a:r>
              <a:endParaRPr lang="en-US" sz="2200" b="1" dirty="0">
                <a:solidFill>
                  <a:srgbClr val="FF9934"/>
                </a:solidFill>
                <a:latin typeface="+mj-lt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6396583" y="4339870"/>
              <a:ext cx="27119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200" b="1" dirty="0" smtClean="0">
                  <a:latin typeface="+mj-lt"/>
                </a:rPr>
                <a:t>Optimisation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148064" y="3140968"/>
              <a:ext cx="15120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i="1" dirty="0" smtClean="0"/>
                <a:t>inappropriée</a:t>
              </a:r>
              <a:endParaRPr lang="en-US" sz="2000" i="1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6372200" y="3140968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200" b="1" dirty="0" smtClean="0">
                  <a:latin typeface="+mj-lt"/>
                </a:rPr>
                <a:t>Optimisation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32" name="Flèche vers le haut 31"/>
            <p:cNvSpPr/>
            <p:nvPr/>
          </p:nvSpPr>
          <p:spPr bwMode="auto">
            <a:xfrm>
              <a:off x="5533517" y="5009629"/>
              <a:ext cx="550651" cy="1010483"/>
            </a:xfrm>
            <a:prstGeom prst="upArrow">
              <a:avLst/>
            </a:prstGeom>
            <a:solidFill>
              <a:schemeClr val="accent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solidFill>
                    <a:schemeClr val="tx1"/>
                  </a:solidFill>
                </a:ln>
                <a:effectLst/>
                <a:latin typeface="Times" pitchFamily="18" charset="0"/>
              </a:endParaRPr>
            </a:p>
          </p:txBody>
        </p:sp>
        <p:cxnSp>
          <p:nvCxnSpPr>
            <p:cNvPr id="37" name="Connecteur droit 36"/>
            <p:cNvCxnSpPr/>
            <p:nvPr/>
          </p:nvCxnSpPr>
          <p:spPr bwMode="auto">
            <a:xfrm>
              <a:off x="5561062" y="4985208"/>
              <a:ext cx="504056" cy="891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Rectangle 38"/>
            <p:cNvSpPr/>
            <p:nvPr/>
          </p:nvSpPr>
          <p:spPr>
            <a:xfrm>
              <a:off x="5650857" y="4205401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2000" b="1" dirty="0" smtClean="0">
                  <a:solidFill>
                    <a:schemeClr val="bg1"/>
                  </a:solidFill>
                  <a:latin typeface="+mj-lt"/>
                </a:rPr>
                <a:t>2</a:t>
              </a:r>
              <a:endParaRPr lang="en-US" sz="2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6627124" y="5301777"/>
              <a:ext cx="2409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800" b="1" dirty="0">
                  <a:latin typeface="+mj-lt"/>
                </a:rPr>
                <a:t>2</a:t>
              </a:r>
              <a:r>
                <a:rPr lang="fr-CH" sz="1800" b="1" dirty="0" smtClean="0">
                  <a:latin typeface="+mj-lt"/>
                </a:rPr>
                <a:t>. Dose évitée</a:t>
              </a:r>
            </a:p>
            <a:p>
              <a:r>
                <a:rPr lang="fr-CH" sz="1800" b="1" dirty="0" smtClean="0">
                  <a:latin typeface="+mj-lt"/>
                </a:rPr>
                <a:t>3. Dose résiduelle</a:t>
              </a:r>
              <a:endParaRPr lang="en-US" sz="1800" b="1" dirty="0">
                <a:latin typeface="+mj-l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652120" y="5157192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2000" b="1" dirty="0" smtClean="0">
                  <a:solidFill>
                    <a:schemeClr val="bg1"/>
                  </a:solidFill>
                  <a:latin typeface="+mj-lt"/>
                </a:rPr>
                <a:t>3</a:t>
              </a:r>
              <a:endParaRPr lang="en-US" sz="2000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44" name="Connecteur droit 43"/>
            <p:cNvCxnSpPr/>
            <p:nvPr/>
          </p:nvCxnSpPr>
          <p:spPr bwMode="auto">
            <a:xfrm>
              <a:off x="5566395" y="3708114"/>
              <a:ext cx="504056" cy="891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ZoneTexte 12"/>
          <p:cNvSpPr txBox="1"/>
          <p:nvPr/>
        </p:nvSpPr>
        <p:spPr>
          <a:xfrm>
            <a:off x="-154870" y="1043509"/>
            <a:ext cx="493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i="1" smtClean="0">
                <a:solidFill>
                  <a:srgbClr val="00B050"/>
                </a:solidFill>
                <a:latin typeface="+mj-lt"/>
              </a:rPr>
              <a:t>Geplante Expositionssituation</a:t>
            </a:r>
            <a:endParaRPr lang="en-US" b="1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5" name="ZoneTexte 12"/>
          <p:cNvSpPr txBox="1"/>
          <p:nvPr/>
        </p:nvSpPr>
        <p:spPr>
          <a:xfrm>
            <a:off x="4375001" y="957195"/>
            <a:ext cx="4938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i="1" smtClean="0">
                <a:solidFill>
                  <a:srgbClr val="00B050"/>
                </a:solidFill>
                <a:latin typeface="+mj-lt"/>
              </a:rPr>
              <a:t>Notfall- und bestehende Expositionssituation</a:t>
            </a:r>
            <a:endParaRPr lang="en-US" b="1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6" name="ZoneTexte 29"/>
          <p:cNvSpPr txBox="1"/>
          <p:nvPr/>
        </p:nvSpPr>
        <p:spPr>
          <a:xfrm>
            <a:off x="347836" y="3214093"/>
            <a:ext cx="3096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200" b="1" smtClean="0">
                <a:solidFill>
                  <a:srgbClr val="FF9934"/>
                </a:solidFill>
                <a:latin typeface="+mj-lt"/>
              </a:rPr>
              <a:t>Dosisrichtwert</a:t>
            </a:r>
            <a:endParaRPr lang="en-US" sz="2200" b="1" dirty="0">
              <a:solidFill>
                <a:srgbClr val="FF9934"/>
              </a:solidFill>
              <a:latin typeface="+mj-lt"/>
            </a:endParaRPr>
          </a:p>
        </p:txBody>
      </p:sp>
      <p:sp>
        <p:nvSpPr>
          <p:cNvPr id="38" name="ZoneTexte 20"/>
          <p:cNvSpPr txBox="1"/>
          <p:nvPr/>
        </p:nvSpPr>
        <p:spPr>
          <a:xfrm>
            <a:off x="1562781" y="281648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800" b="1" dirty="0" smtClean="0">
                <a:solidFill>
                  <a:srgbClr val="C00000"/>
                </a:solidFill>
                <a:latin typeface="+mj-lt"/>
              </a:rPr>
              <a:t>Limite de dose</a:t>
            </a:r>
            <a:endParaRPr lang="en-US" sz="18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32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2" name="Line 6"/>
          <p:cNvSpPr>
            <a:spLocks noChangeShapeType="1"/>
          </p:cNvSpPr>
          <p:nvPr/>
        </p:nvSpPr>
        <p:spPr bwMode="auto">
          <a:xfrm>
            <a:off x="3352019" y="3091650"/>
            <a:ext cx="45910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de-CH"/>
          </a:p>
        </p:txBody>
      </p:sp>
      <p:sp>
        <p:nvSpPr>
          <p:cNvPr id="21" name="Rectangle à coins arrondis 20"/>
          <p:cNvSpPr/>
          <p:nvPr/>
        </p:nvSpPr>
        <p:spPr bwMode="auto">
          <a:xfrm>
            <a:off x="1812283" y="1124744"/>
            <a:ext cx="6803218" cy="4824000"/>
          </a:xfrm>
          <a:prstGeom prst="roundRect">
            <a:avLst>
              <a:gd name="adj" fmla="val 5562"/>
            </a:avLst>
          </a:prstGeom>
          <a:solidFill>
            <a:srgbClr val="FFF8E1"/>
          </a:solidFill>
          <a:ln w="28575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984712" y="1113982"/>
            <a:ext cx="2779880" cy="46166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fr-CH" b="1" smtClean="0">
                <a:solidFill>
                  <a:srgbClr val="E6AF00"/>
                </a:solidFill>
              </a:rPr>
              <a:t>Geltungsbereich</a:t>
            </a:r>
            <a:endParaRPr lang="fr-CH" b="1" dirty="0">
              <a:solidFill>
                <a:srgbClr val="E6AF00"/>
              </a:solidFill>
            </a:endParaRPr>
          </a:p>
        </p:txBody>
      </p:sp>
      <p:sp>
        <p:nvSpPr>
          <p:cNvPr id="33" name="Ellipse 32"/>
          <p:cNvSpPr/>
          <p:nvPr/>
        </p:nvSpPr>
        <p:spPr bwMode="auto">
          <a:xfrm>
            <a:off x="2319290" y="1755541"/>
            <a:ext cx="4448451" cy="385657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-60353" y="1122458"/>
            <a:ext cx="1872965" cy="4826286"/>
            <a:chOff x="6673215" y="1700808"/>
            <a:chExt cx="1872965" cy="4824000"/>
          </a:xfrm>
        </p:grpSpPr>
        <p:sp>
          <p:nvSpPr>
            <p:cNvPr id="22" name="Rectangle à coins arrondis 21"/>
            <p:cNvSpPr/>
            <p:nvPr/>
          </p:nvSpPr>
          <p:spPr bwMode="auto">
            <a:xfrm>
              <a:off x="6816695" y="1700808"/>
              <a:ext cx="1579418" cy="4824000"/>
            </a:xfrm>
            <a:prstGeom prst="round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6673215" y="1763524"/>
              <a:ext cx="1872965" cy="64602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800" smtClean="0"/>
                <a:t>ausserhalb</a:t>
              </a:r>
            </a:p>
            <a:p>
              <a:pPr algn="ctr"/>
              <a:r>
                <a:rPr lang="fr-CH" sz="1800" smtClean="0"/>
                <a:t>Geltungsbereich</a:t>
              </a:r>
              <a:endParaRPr lang="fr-CH" sz="1800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6921941" y="2668121"/>
              <a:ext cx="1394475" cy="64602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200" smtClean="0"/>
                <a:t>natürliche Radionuklide im Körper</a:t>
              </a:r>
              <a:endParaRPr lang="fr-CH" sz="1200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6880430" y="3691463"/>
              <a:ext cx="1394475" cy="64602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200" smtClean="0"/>
                <a:t>kosmische Strahlung (ausser bei Flugpersonal)</a:t>
              </a:r>
              <a:endParaRPr lang="fr-CH" sz="1200" dirty="0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6941496" y="5206732"/>
              <a:ext cx="1394475" cy="77702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200" smtClean="0"/>
                <a:t>Natürliche terrestrische Strahlung</a:t>
              </a:r>
              <a:endParaRPr lang="fr-CH" sz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71518" y="2288671"/>
            <a:ext cx="1814538" cy="1653276"/>
            <a:chOff x="6171518" y="2288671"/>
            <a:chExt cx="1814538" cy="1653276"/>
          </a:xfrm>
        </p:grpSpPr>
        <p:sp>
          <p:nvSpPr>
            <p:cNvPr id="39" name="Rectangle 38"/>
            <p:cNvSpPr/>
            <p:nvPr/>
          </p:nvSpPr>
          <p:spPr>
            <a:xfrm>
              <a:off x="6508536" y="2288671"/>
              <a:ext cx="14775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b="1" smtClean="0">
                  <a:solidFill>
                    <a:srgbClr val="00B050"/>
                  </a:solidFill>
                </a:rPr>
                <a:t>Befreiung</a:t>
              </a:r>
              <a:endParaRPr lang="fr-CH" sz="1800" b="1" dirty="0">
                <a:solidFill>
                  <a:srgbClr val="00B050"/>
                </a:solidFill>
              </a:endParaRP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6171518" y="3295616"/>
              <a:ext cx="1476326" cy="646331"/>
            </a:xfrm>
            <a:prstGeom prst="rect">
              <a:avLst/>
            </a:prstGeom>
            <a:solidFill>
              <a:srgbClr val="FFF8E1">
                <a:alpha val="52941"/>
              </a:srgbClr>
            </a:solidFill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de-CH"/>
              </a:defPPr>
              <a:lvl1pPr algn="ctr">
                <a:defRPr sz="1200" b="1"/>
              </a:lvl1pPr>
            </a:lstStyle>
            <a:p>
              <a:r>
                <a:rPr lang="fr-CH" smtClean="0"/>
                <a:t>Abgaben</a:t>
              </a:r>
              <a:r>
                <a:rPr lang="fr-CH"/>
                <a:t>: </a:t>
              </a:r>
              <a:r>
                <a:rPr lang="fr-CH" dirty="0"/>
                <a:t>&lt; LL</a:t>
              </a:r>
            </a:p>
            <a:p>
              <a:r>
                <a:rPr lang="fr-CH" dirty="0" err="1"/>
                <a:t>NORM</a:t>
              </a:r>
              <a:r>
                <a:rPr lang="fr-CH" dirty="0"/>
                <a:t>: &lt; </a:t>
              </a:r>
              <a:r>
                <a:rPr lang="fr-CH" err="1"/>
                <a:t>LLN</a:t>
              </a:r>
              <a:r>
                <a:rPr lang="fr-CH"/>
                <a:t> oder Zustimmung</a:t>
              </a:r>
              <a:endParaRPr lang="fr-CH" dirty="0"/>
            </a:p>
          </p:txBody>
        </p:sp>
        <p:cxnSp>
          <p:nvCxnSpPr>
            <p:cNvPr id="75" name="Connecteur droit avec flèche 74"/>
            <p:cNvCxnSpPr/>
            <p:nvPr/>
          </p:nvCxnSpPr>
          <p:spPr bwMode="auto">
            <a:xfrm>
              <a:off x="6171518" y="3212976"/>
              <a:ext cx="1644208" cy="627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2" name="ZoneTexte 14"/>
          <p:cNvSpPr txBox="1"/>
          <p:nvPr/>
        </p:nvSpPr>
        <p:spPr>
          <a:xfrm>
            <a:off x="3758949" y="2674893"/>
            <a:ext cx="2637630" cy="120032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>
            <a:defPPr>
              <a:defRPr lang="de-CH"/>
            </a:defPPr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>
              <a:defRPr>
                <a:solidFill>
                  <a:schemeClr val="tx1"/>
                </a:solidFill>
                <a:latin typeface="Times" pitchFamily="18" charset="0"/>
              </a:defRPr>
            </a:lvl2pPr>
            <a:lvl3pPr>
              <a:defRPr>
                <a:solidFill>
                  <a:schemeClr val="tx1"/>
                </a:solidFill>
                <a:latin typeface="Times" pitchFamily="18" charset="0"/>
              </a:defRPr>
            </a:lvl3pPr>
            <a:lvl4pPr>
              <a:defRPr>
                <a:solidFill>
                  <a:schemeClr val="tx1"/>
                </a:solidFill>
                <a:latin typeface="Times" pitchFamily="18" charset="0"/>
              </a:defRPr>
            </a:lvl4pPr>
            <a:lvl5pPr>
              <a:defRPr>
                <a:solidFill>
                  <a:schemeClr val="tx1"/>
                </a:solidFill>
                <a:latin typeface="Times" pitchFamily="18" charset="0"/>
              </a:defRPr>
            </a:lvl5pPr>
            <a:lvl6pPr>
              <a:defRPr>
                <a:solidFill>
                  <a:schemeClr val="tx1"/>
                </a:solidFill>
                <a:latin typeface="Times" pitchFamily="18" charset="0"/>
              </a:defRPr>
            </a:lvl6pPr>
            <a:lvl7pPr>
              <a:defRPr>
                <a:solidFill>
                  <a:schemeClr val="tx1"/>
                </a:solidFill>
                <a:latin typeface="Times" pitchFamily="18" charset="0"/>
              </a:defRPr>
            </a:lvl7pPr>
            <a:lvl8pPr>
              <a:defRPr>
                <a:solidFill>
                  <a:schemeClr val="tx1"/>
                </a:solidFill>
                <a:latin typeface="Times" pitchFamily="18" charset="0"/>
              </a:defRPr>
            </a:lvl8pPr>
            <a:lvl9pPr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de-CH" b="1">
                <a:solidFill>
                  <a:srgbClr val="FF0000"/>
                </a:solidFill>
              </a:rPr>
              <a:t>Bewilligung </a:t>
            </a:r>
            <a:r>
              <a:rPr lang="de-CH" b="1" smtClean="0">
                <a:solidFill>
                  <a:srgbClr val="FF0000"/>
                </a:solidFill>
              </a:rPr>
              <a:t/>
            </a:r>
            <a:br>
              <a:rPr lang="de-CH" b="1" smtClean="0">
                <a:solidFill>
                  <a:srgbClr val="FF0000"/>
                </a:solidFill>
              </a:rPr>
            </a:br>
            <a:r>
              <a:rPr lang="de-CH" b="1" smtClean="0">
                <a:solidFill>
                  <a:srgbClr val="FF0000"/>
                </a:solidFill>
              </a:rPr>
              <a:t>&amp; </a:t>
            </a:r>
            <a:endParaRPr lang="de-CH" b="1">
              <a:solidFill>
                <a:srgbClr val="FF0000"/>
              </a:solidFill>
            </a:endParaRPr>
          </a:p>
          <a:p>
            <a:pPr algn="ctr"/>
            <a:r>
              <a:rPr lang="de-CH" b="1">
                <a:solidFill>
                  <a:srgbClr val="FF0000"/>
                </a:solidFill>
              </a:rPr>
              <a:t>Überwachung</a:t>
            </a:r>
            <a:endParaRPr lang="de-CH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39735" y="2074652"/>
            <a:ext cx="2706216" cy="3026047"/>
            <a:chOff x="1839735" y="2074652"/>
            <a:chExt cx="2706216" cy="3026047"/>
          </a:xfrm>
        </p:grpSpPr>
        <p:cxnSp>
          <p:nvCxnSpPr>
            <p:cNvPr id="71" name="Connecteur droit avec flèche 70"/>
            <p:cNvCxnSpPr/>
            <p:nvPr/>
          </p:nvCxnSpPr>
          <p:spPr bwMode="auto">
            <a:xfrm flipV="1">
              <a:off x="2031258" y="3089592"/>
              <a:ext cx="1494000" cy="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2" name="Connecteur droit avec flèche 71"/>
            <p:cNvCxnSpPr/>
            <p:nvPr/>
          </p:nvCxnSpPr>
          <p:spPr bwMode="auto">
            <a:xfrm flipV="1">
              <a:off x="2031258" y="3753072"/>
              <a:ext cx="1870898" cy="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3" name="Connecteur droit avec flèche 72"/>
            <p:cNvCxnSpPr/>
            <p:nvPr/>
          </p:nvCxnSpPr>
          <p:spPr bwMode="auto">
            <a:xfrm flipV="1">
              <a:off x="2031258" y="4513331"/>
              <a:ext cx="2275667" cy="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ZoneTexte 65"/>
            <p:cNvSpPr txBox="1"/>
            <p:nvPr/>
          </p:nvSpPr>
          <p:spPr>
            <a:xfrm>
              <a:off x="2249779" y="2473337"/>
              <a:ext cx="1224137" cy="276999"/>
            </a:xfrm>
            <a:prstGeom prst="rect">
              <a:avLst/>
            </a:prstGeom>
            <a:solidFill>
              <a:srgbClr val="FFF8E1">
                <a:alpha val="52941"/>
              </a:srgbClr>
            </a:solidFill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de-CH"/>
              </a:defPPr>
              <a:lvl1pPr algn="ctr">
                <a:defRPr sz="1200" b="1"/>
              </a:lvl1pPr>
            </a:lstStyle>
            <a:p>
              <a:r>
                <a:rPr lang="fr-CH"/>
                <a:t>Material: </a:t>
              </a:r>
              <a:r>
                <a:rPr lang="fr-CH" dirty="0"/>
                <a:t>&gt; LA</a:t>
              </a:r>
            </a:p>
          </p:txBody>
        </p:sp>
        <p:sp>
          <p:nvSpPr>
            <p:cNvPr id="26" name="ZoneTexte 67"/>
            <p:cNvSpPr txBox="1"/>
            <p:nvPr/>
          </p:nvSpPr>
          <p:spPr>
            <a:xfrm>
              <a:off x="1856392" y="3125088"/>
              <a:ext cx="1087168" cy="276999"/>
            </a:xfrm>
            <a:prstGeom prst="rect">
              <a:avLst/>
            </a:prstGeom>
            <a:solidFill>
              <a:srgbClr val="FFF8E1">
                <a:alpha val="52941"/>
              </a:srgbClr>
            </a:solidFill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de-CH"/>
              </a:defPPr>
              <a:lvl1pPr algn="ctr">
                <a:defRPr sz="1200" b="1"/>
              </a:lvl1pPr>
            </a:lstStyle>
            <a:p>
              <a:r>
                <a:rPr lang="fr-CH"/>
                <a:t>Handel: </a:t>
              </a:r>
              <a:r>
                <a:rPr lang="fr-CH" dirty="0"/>
                <a:t>&gt; LL</a:t>
              </a:r>
            </a:p>
          </p:txBody>
        </p:sp>
        <p:sp>
          <p:nvSpPr>
            <p:cNvPr id="27" name="ZoneTexte 68"/>
            <p:cNvSpPr txBox="1"/>
            <p:nvPr/>
          </p:nvSpPr>
          <p:spPr>
            <a:xfrm>
              <a:off x="1839735" y="3844032"/>
              <a:ext cx="2251166" cy="276999"/>
            </a:xfrm>
            <a:prstGeom prst="rect">
              <a:avLst/>
            </a:prstGeom>
            <a:solidFill>
              <a:srgbClr val="FFF8E1">
                <a:alpha val="52941"/>
              </a:srgbClr>
            </a:solidFill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de-CH"/>
              </a:defPPr>
              <a:lvl1pPr algn="ctr">
                <a:defRPr sz="1200" b="1"/>
              </a:lvl1pPr>
            </a:lstStyle>
            <a:p>
              <a:r>
                <a:rPr lang="fr-CH"/>
                <a:t>Anwendung am Menschen: alle</a:t>
              </a:r>
              <a:endParaRPr lang="fr-CH" dirty="0"/>
            </a:p>
          </p:txBody>
        </p:sp>
        <p:sp>
          <p:nvSpPr>
            <p:cNvPr id="28" name="ZoneTexte 69"/>
            <p:cNvSpPr txBox="1"/>
            <p:nvPr/>
          </p:nvSpPr>
          <p:spPr>
            <a:xfrm>
              <a:off x="1856392" y="4639034"/>
              <a:ext cx="2689559" cy="461665"/>
            </a:xfrm>
            <a:prstGeom prst="rect">
              <a:avLst/>
            </a:prstGeom>
            <a:solidFill>
              <a:srgbClr val="FFF8E1">
                <a:alpha val="52941"/>
              </a:srgbClr>
            </a:solidFill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de-CH"/>
              </a:defPPr>
              <a:lvl1pPr algn="ctr">
                <a:defRPr sz="1200" b="1"/>
              </a:lvl1pPr>
            </a:lstStyle>
            <a:p>
              <a:r>
                <a:rPr lang="fr-CH" dirty="0"/>
                <a:t>NORM: 1 </a:t>
              </a:r>
              <a:r>
                <a:rPr lang="fr-CH"/>
                <a:t>mSv/a (Arbeitnehmer) oder </a:t>
              </a:r>
              <a:r>
                <a:rPr lang="fr-CH" dirty="0"/>
                <a:t/>
              </a:r>
              <a:br>
                <a:rPr lang="fr-CH" dirty="0"/>
              </a:br>
              <a:r>
                <a:rPr lang="fr-CH" dirty="0"/>
                <a:t>0.3 </a:t>
              </a:r>
              <a:r>
                <a:rPr lang="fr-CH"/>
                <a:t>mSv/a (Bevölkerung)</a:t>
              </a:r>
              <a:endParaRPr lang="fr-CH" dirty="0"/>
            </a:p>
          </p:txBody>
        </p:sp>
        <p:cxnSp>
          <p:nvCxnSpPr>
            <p:cNvPr id="48" name="Connecteur droit avec flèche 47"/>
            <p:cNvCxnSpPr/>
            <p:nvPr/>
          </p:nvCxnSpPr>
          <p:spPr bwMode="auto">
            <a:xfrm flipV="1">
              <a:off x="2128439" y="2447631"/>
              <a:ext cx="2322502" cy="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ZoneTexte 65"/>
            <p:cNvSpPr txBox="1"/>
            <p:nvPr/>
          </p:nvSpPr>
          <p:spPr>
            <a:xfrm>
              <a:off x="2007896" y="2074652"/>
              <a:ext cx="2535898" cy="276999"/>
            </a:xfrm>
            <a:prstGeom prst="rect">
              <a:avLst/>
            </a:prstGeom>
            <a:solidFill>
              <a:srgbClr val="FFF8E1">
                <a:alpha val="52941"/>
              </a:srgbClr>
            </a:solidFill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de-CH"/>
              </a:defPPr>
              <a:lvl1pPr algn="ctr">
                <a:defRPr sz="1200" b="1"/>
              </a:lvl1pPr>
            </a:lstStyle>
            <a:p>
              <a:r>
                <a:rPr lang="fr-CH"/>
                <a:t>Umgang: &gt; 1 </a:t>
              </a:r>
              <a:r>
                <a:rPr lang="fr-CH" smtClean="0"/>
                <a:t>mSv/a </a:t>
              </a:r>
              <a:r>
                <a:rPr lang="fr-CH"/>
                <a:t>(Arbeitnehmer)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46234" y="4394822"/>
            <a:ext cx="2804966" cy="1168042"/>
            <a:chOff x="5446234" y="4394822"/>
            <a:chExt cx="2804966" cy="1168042"/>
          </a:xfrm>
        </p:grpSpPr>
        <p:sp>
          <p:nvSpPr>
            <p:cNvPr id="3" name="Freeform 2"/>
            <p:cNvSpPr/>
            <p:nvPr/>
          </p:nvSpPr>
          <p:spPr bwMode="auto">
            <a:xfrm>
              <a:off x="5446234" y="4394822"/>
              <a:ext cx="2798173" cy="1168042"/>
            </a:xfrm>
            <a:custGeom>
              <a:avLst/>
              <a:gdLst>
                <a:gd name="connsiteX0" fmla="*/ 2004291 w 2004291"/>
                <a:gd name="connsiteY0" fmla="*/ 0 h 1339272"/>
                <a:gd name="connsiteX1" fmla="*/ 1791855 w 2004291"/>
                <a:gd name="connsiteY1" fmla="*/ 1246909 h 1339272"/>
                <a:gd name="connsiteX2" fmla="*/ 1782618 w 2004291"/>
                <a:gd name="connsiteY2" fmla="*/ 1246909 h 1339272"/>
                <a:gd name="connsiteX3" fmla="*/ 0 w 2004291"/>
                <a:gd name="connsiteY3" fmla="*/ 979054 h 1339272"/>
                <a:gd name="connsiteX0" fmla="*/ 2004291 w 2004291"/>
                <a:gd name="connsiteY0" fmla="*/ 0 h 1287709"/>
                <a:gd name="connsiteX1" fmla="*/ 1791855 w 2004291"/>
                <a:gd name="connsiteY1" fmla="*/ 1246909 h 1287709"/>
                <a:gd name="connsiteX2" fmla="*/ 0 w 2004291"/>
                <a:gd name="connsiteY2" fmla="*/ 979054 h 1287709"/>
                <a:gd name="connsiteX0" fmla="*/ 2004291 w 2177224"/>
                <a:gd name="connsiteY0" fmla="*/ 0 h 1287709"/>
                <a:gd name="connsiteX1" fmla="*/ 1791855 w 2177224"/>
                <a:gd name="connsiteY1" fmla="*/ 1246909 h 1287709"/>
                <a:gd name="connsiteX2" fmla="*/ 0 w 2177224"/>
                <a:gd name="connsiteY2" fmla="*/ 979054 h 1287709"/>
                <a:gd name="connsiteX0" fmla="*/ 2004291 w 2177224"/>
                <a:gd name="connsiteY0" fmla="*/ 0 h 1298116"/>
                <a:gd name="connsiteX1" fmla="*/ 1791855 w 2177224"/>
                <a:gd name="connsiteY1" fmla="*/ 1246909 h 1298116"/>
                <a:gd name="connsiteX2" fmla="*/ 0 w 2177224"/>
                <a:gd name="connsiteY2" fmla="*/ 979054 h 1298116"/>
                <a:gd name="connsiteX0" fmla="*/ 2004291 w 2174999"/>
                <a:gd name="connsiteY0" fmla="*/ 0 h 1305598"/>
                <a:gd name="connsiteX1" fmla="*/ 1791855 w 2174999"/>
                <a:gd name="connsiteY1" fmla="*/ 1246909 h 1305598"/>
                <a:gd name="connsiteX2" fmla="*/ 0 w 2174999"/>
                <a:gd name="connsiteY2" fmla="*/ 979054 h 1305598"/>
                <a:gd name="connsiteX0" fmla="*/ 2373746 w 2484996"/>
                <a:gd name="connsiteY0" fmla="*/ 0 h 1042194"/>
                <a:gd name="connsiteX1" fmla="*/ 1791855 w 2484996"/>
                <a:gd name="connsiteY1" fmla="*/ 1006764 h 1042194"/>
                <a:gd name="connsiteX2" fmla="*/ 0 w 2484996"/>
                <a:gd name="connsiteY2" fmla="*/ 738909 h 1042194"/>
                <a:gd name="connsiteX0" fmla="*/ 2373746 w 2487458"/>
                <a:gd name="connsiteY0" fmla="*/ 0 h 1152883"/>
                <a:gd name="connsiteX1" fmla="*/ 1810327 w 2487458"/>
                <a:gd name="connsiteY1" fmla="*/ 1126836 h 1152883"/>
                <a:gd name="connsiteX2" fmla="*/ 0 w 2487458"/>
                <a:gd name="connsiteY2" fmla="*/ 738909 h 1152883"/>
                <a:gd name="connsiteX0" fmla="*/ 2373746 w 2464952"/>
                <a:gd name="connsiteY0" fmla="*/ 0 h 1152883"/>
                <a:gd name="connsiteX1" fmla="*/ 1810327 w 2464952"/>
                <a:gd name="connsiteY1" fmla="*/ 1126836 h 1152883"/>
                <a:gd name="connsiteX2" fmla="*/ 0 w 2464952"/>
                <a:gd name="connsiteY2" fmla="*/ 738909 h 1152883"/>
                <a:gd name="connsiteX0" fmla="*/ 2373746 w 2464952"/>
                <a:gd name="connsiteY0" fmla="*/ 0 h 1168042"/>
                <a:gd name="connsiteX1" fmla="*/ 1810327 w 2464952"/>
                <a:gd name="connsiteY1" fmla="*/ 1126836 h 1168042"/>
                <a:gd name="connsiteX2" fmla="*/ 0 w 2464952"/>
                <a:gd name="connsiteY2" fmla="*/ 738909 h 116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4952" h="1168042">
                  <a:moveTo>
                    <a:pt x="2373746" y="0"/>
                  </a:moveTo>
                  <a:cubicBezTo>
                    <a:pt x="2663152" y="581890"/>
                    <a:pt x="2205951" y="1003685"/>
                    <a:pt x="1810327" y="1126836"/>
                  </a:cubicBezTo>
                  <a:cubicBezTo>
                    <a:pt x="1414703" y="1249987"/>
                    <a:pt x="511849" y="1090275"/>
                    <a:pt x="0" y="738909"/>
                  </a:cubicBezTo>
                </a:path>
              </a:pathLst>
            </a:custGeom>
            <a:noFill/>
            <a:ln w="5715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200639" y="4501186"/>
              <a:ext cx="205056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CH" sz="180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Untersuchungs-</a:t>
              </a:r>
              <a:br>
                <a:rPr lang="fr-CH" sz="180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</a:br>
              <a:r>
                <a:rPr lang="fr-CH" sz="180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schwellen 0.01 mSv</a:t>
              </a:r>
              <a:endParaRPr lang="fr-CH" sz="14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52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84783" y="67601"/>
            <a:ext cx="11762456" cy="73218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-2340768" y="2708920"/>
            <a:ext cx="2340768" cy="36724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-108520" y="2708920"/>
            <a:ext cx="2376264" cy="8280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854" y="1628800"/>
            <a:ext cx="9108504" cy="3404818"/>
            <a:chOff x="18854" y="1628800"/>
            <a:chExt cx="9108504" cy="3404818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18854" y="3438427"/>
              <a:ext cx="9108504" cy="0"/>
            </a:xfrm>
            <a:prstGeom prst="line">
              <a:avLst/>
            </a:prstGeom>
            <a:solidFill>
              <a:schemeClr val="accent1"/>
            </a:solidFill>
            <a:ln w="1270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539552" y="1628800"/>
              <a:ext cx="12458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800" smtClean="0">
                  <a:latin typeface="+mn-lt"/>
                </a:rPr>
                <a:t>Radon</a:t>
              </a:r>
              <a:endParaRPr lang="de-CH" sz="2800"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85883" y="4510398"/>
              <a:ext cx="12827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800" smtClean="0">
                  <a:latin typeface="+mn-lt"/>
                </a:rPr>
                <a:t>NORM</a:t>
              </a:r>
              <a:endParaRPr lang="de-CH" sz="2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326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I_Automation">
  <a:themeElements>
    <a:clrScheme name="EDI_Autom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I_Autom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EDI_Autom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I_Autom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I_Autom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I_Autom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I_Autom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I_Autom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I_Autom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I_Autom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I_Autom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I_Autom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I_Autom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I_Autom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G_Automation_2013.potm" id="{F4A7DE96-1475-44AF-97CC-F8654F44394D}" vid="{AE448501-3A0C-4587-B3AD-99E0F2BBE734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BAG_Automation</Template>
  <TotalTime>0</TotalTime>
  <Words>913</Words>
  <Application>Microsoft Office PowerPoint</Application>
  <PresentationFormat>On-screen Show (4:3)</PresentationFormat>
  <Paragraphs>269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</vt:lpstr>
      <vt:lpstr>Wingdings</vt:lpstr>
      <vt:lpstr>EDI_Automation</vt:lpstr>
      <vt:lpstr>PowerPoint Presentation</vt:lpstr>
      <vt:lpstr>Inhalt</vt:lpstr>
      <vt:lpstr>PowerPoint Presentation</vt:lpstr>
      <vt:lpstr>Principes de radioprotection</vt:lpstr>
      <vt:lpstr>graded approach </vt:lpstr>
      <vt:lpstr>Betrachtung nach Expositionssituation</vt:lpstr>
      <vt:lpstr>PowerPoint Presentation</vt:lpstr>
      <vt:lpstr>PowerPoint Presentation</vt:lpstr>
      <vt:lpstr>PowerPoint Presentation</vt:lpstr>
      <vt:lpstr>NORM</vt:lpstr>
      <vt:lpstr>Radionucléides artificielles:  Protection du public et environnement</vt:lpstr>
      <vt:lpstr>Baumaterialien</vt:lpstr>
      <vt:lpstr>PowerPoint Presentation</vt:lpstr>
      <vt:lpstr>PowerPoint Presentation</vt:lpstr>
      <vt:lpstr>PowerPoint Presentation</vt:lpstr>
      <vt:lpstr>PowerPoint Presentation</vt:lpstr>
      <vt:lpstr>Zusammenfassung</vt:lpstr>
      <vt:lpstr>PowerPoint Presentation</vt:lpstr>
    </vt:vector>
  </TitlesOfParts>
  <Company>Bundesverwaltung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Baechler Sébastien BAG</dc:creator>
  <cp:lastModifiedBy>Janett</cp:lastModifiedBy>
  <cp:revision>640</cp:revision>
  <cp:lastPrinted>2017-06-26T12:40:51Z</cp:lastPrinted>
  <dcterms:created xsi:type="dcterms:W3CDTF">2015-11-23T12:27:36Z</dcterms:created>
  <dcterms:modified xsi:type="dcterms:W3CDTF">2017-11-02T14:41:39Z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#UserID">
    <vt:lpwstr>'U0004'</vt:lpwstr>
  </property>
  <property fmtid="{D5CDD505-2E9C-101B-9397-08002B2CF9AE}" pid="3" name="LoginUserID">
    <vt:lpwstr>U0004</vt:lpwstr>
  </property>
  <property fmtid="{D5CDD505-2E9C-101B-9397-08002B2CF9AE}" pid="4" name="BearbUserID">
    <vt:lpwstr/>
  </property>
  <property fmtid="{D5CDD505-2E9C-101B-9397-08002B2CF9AE}" pid="5" name="UserUserID">
    <vt:lpwstr>U0004</vt:lpwstr>
  </property>
  <property fmtid="{D5CDD505-2E9C-101B-9397-08002B2CF9AE}" pid="6" name="LoginFullname">
    <vt:lpwstr>Schmied Catherine;U0004</vt:lpwstr>
  </property>
  <property fmtid="{D5CDD505-2E9C-101B-9397-08002B2CF9AE}" pid="7" name="BearbFullname">
    <vt:lpwstr/>
  </property>
  <property fmtid="{D5CDD505-2E9C-101B-9397-08002B2CF9AE}" pid="8" name="UserFullname">
    <vt:lpwstr>Schmied Catherine;U0004</vt:lpwstr>
  </property>
  <property fmtid="{D5CDD505-2E9C-101B-9397-08002B2CF9AE}" pid="9" name="LoginName">
    <vt:lpwstr>Schmied</vt:lpwstr>
  </property>
  <property fmtid="{D5CDD505-2E9C-101B-9397-08002B2CF9AE}" pid="10" name="BearbName">
    <vt:lpwstr/>
  </property>
  <property fmtid="{D5CDD505-2E9C-101B-9397-08002B2CF9AE}" pid="11" name="UserName">
    <vt:lpwstr>Schmied</vt:lpwstr>
  </property>
  <property fmtid="{D5CDD505-2E9C-101B-9397-08002B2CF9AE}" pid="12" name="LoginVorname">
    <vt:lpwstr>Catherine</vt:lpwstr>
  </property>
  <property fmtid="{D5CDD505-2E9C-101B-9397-08002B2CF9AE}" pid="13" name="BearbVorname">
    <vt:lpwstr/>
  </property>
  <property fmtid="{D5CDD505-2E9C-101B-9397-08002B2CF9AE}" pid="14" name="UserVorname">
    <vt:lpwstr>Catherine</vt:lpwstr>
  </property>
  <property fmtid="{D5CDD505-2E9C-101B-9397-08002B2CF9AE}" pid="15" name="LoginKurzel">
    <vt:lpwstr>CS</vt:lpwstr>
  </property>
  <property fmtid="{D5CDD505-2E9C-101B-9397-08002B2CF9AE}" pid="16" name="BearbKurzel">
    <vt:lpwstr/>
  </property>
  <property fmtid="{D5CDD505-2E9C-101B-9397-08002B2CF9AE}" pid="17" name="UserKurzel">
    <vt:lpwstr>CS</vt:lpwstr>
  </property>
  <property fmtid="{D5CDD505-2E9C-101B-9397-08002B2CF9AE}" pid="18" name="LoginBuro">
    <vt:lpwstr>210</vt:lpwstr>
  </property>
  <property fmtid="{D5CDD505-2E9C-101B-9397-08002B2CF9AE}" pid="19" name="BearbBuro">
    <vt:lpwstr/>
  </property>
  <property fmtid="{D5CDD505-2E9C-101B-9397-08002B2CF9AE}" pid="20" name="UserBuro">
    <vt:lpwstr>210</vt:lpwstr>
  </property>
  <property fmtid="{D5CDD505-2E9C-101B-9397-08002B2CF9AE}" pid="21" name="LoginTel">
    <vt:lpwstr>+41 31 32 35815</vt:lpwstr>
  </property>
  <property fmtid="{D5CDD505-2E9C-101B-9397-08002B2CF9AE}" pid="22" name="BearbTel">
    <vt:lpwstr/>
  </property>
  <property fmtid="{D5CDD505-2E9C-101B-9397-08002B2CF9AE}" pid="23" name="UserTel">
    <vt:lpwstr>+41 31 32 35815</vt:lpwstr>
  </property>
  <property fmtid="{D5CDD505-2E9C-101B-9397-08002B2CF9AE}" pid="24" name="LoginFax">
    <vt:lpwstr>+41 31 32 39564</vt:lpwstr>
  </property>
  <property fmtid="{D5CDD505-2E9C-101B-9397-08002B2CF9AE}" pid="25" name="BearbFax">
    <vt:lpwstr/>
  </property>
  <property fmtid="{D5CDD505-2E9C-101B-9397-08002B2CF9AE}" pid="26" name="UserFax">
    <vt:lpwstr>+41 31 32 39564</vt:lpwstr>
  </property>
  <property fmtid="{D5CDD505-2E9C-101B-9397-08002B2CF9AE}" pid="27" name="LoginMailAdr">
    <vt:lpwstr>Catherine.Schmied@idzedi.admin.ch</vt:lpwstr>
  </property>
  <property fmtid="{D5CDD505-2E9C-101B-9397-08002B2CF9AE}" pid="28" name="BearbMailAdr">
    <vt:lpwstr/>
  </property>
  <property fmtid="{D5CDD505-2E9C-101B-9397-08002B2CF9AE}" pid="29" name="UserMailAdr">
    <vt:lpwstr>Catherine.Schmied@idzedi.admin.ch</vt:lpwstr>
  </property>
  <property fmtid="{D5CDD505-2E9C-101B-9397-08002B2CF9AE}" pid="30" name="LoginLocation">
    <vt:lpwstr>Güterstrasse 24</vt:lpwstr>
  </property>
  <property fmtid="{D5CDD505-2E9C-101B-9397-08002B2CF9AE}" pid="31" name="BearbLocation">
    <vt:lpwstr/>
  </property>
  <property fmtid="{D5CDD505-2E9C-101B-9397-08002B2CF9AE}" pid="32" name="UserLocation">
    <vt:lpwstr>Güterstrasse 24</vt:lpwstr>
  </property>
  <property fmtid="{D5CDD505-2E9C-101B-9397-08002B2CF9AE}" pid="33" name="LoginOrgUnitID">
    <vt:lpwstr>BAP-CS</vt:lpwstr>
  </property>
  <property fmtid="{D5CDD505-2E9C-101B-9397-08002B2CF9AE}" pid="34" name="BearbOrgUnitID">
    <vt:lpwstr/>
  </property>
  <property fmtid="{D5CDD505-2E9C-101B-9397-08002B2CF9AE}" pid="35" name="UserOrgUnitID">
    <vt:lpwstr>BAP-CS</vt:lpwstr>
  </property>
  <property fmtid="{D5CDD505-2E9C-101B-9397-08002B2CF9AE}" pid="36" name="LoginTitle_D">
    <vt:lpwstr>Titel</vt:lpwstr>
  </property>
  <property fmtid="{D5CDD505-2E9C-101B-9397-08002B2CF9AE}" pid="37" name="BearbTitle_D">
    <vt:lpwstr/>
  </property>
  <property fmtid="{D5CDD505-2E9C-101B-9397-08002B2CF9AE}" pid="38" name="UserTitle_D">
    <vt:lpwstr>Titel</vt:lpwstr>
  </property>
  <property fmtid="{D5CDD505-2E9C-101B-9397-08002B2CF9AE}" pid="39" name="LoginTitle_F">
    <vt:lpwstr>Titre</vt:lpwstr>
  </property>
  <property fmtid="{D5CDD505-2E9C-101B-9397-08002B2CF9AE}" pid="40" name="BearbTitle_F">
    <vt:lpwstr/>
  </property>
  <property fmtid="{D5CDD505-2E9C-101B-9397-08002B2CF9AE}" pid="41" name="UserTitle_F">
    <vt:lpwstr>Titre</vt:lpwstr>
  </property>
  <property fmtid="{D5CDD505-2E9C-101B-9397-08002B2CF9AE}" pid="42" name="LoginTitle_I">
    <vt:lpwstr>Titolo</vt:lpwstr>
  </property>
  <property fmtid="{D5CDD505-2E9C-101B-9397-08002B2CF9AE}" pid="43" name="BearbTitle_I">
    <vt:lpwstr/>
  </property>
  <property fmtid="{D5CDD505-2E9C-101B-9397-08002B2CF9AE}" pid="44" name="UserTitle_I">
    <vt:lpwstr>Titolo</vt:lpwstr>
  </property>
  <property fmtid="{D5CDD505-2E9C-101B-9397-08002B2CF9AE}" pid="45" name="LoginTitle_E">
    <vt:lpwstr>Title</vt:lpwstr>
  </property>
  <property fmtid="{D5CDD505-2E9C-101B-9397-08002B2CF9AE}" pid="46" name="BearbTitle_E">
    <vt:lpwstr/>
  </property>
  <property fmtid="{D5CDD505-2E9C-101B-9397-08002B2CF9AE}" pid="47" name="UserTitle_E">
    <vt:lpwstr>Title</vt:lpwstr>
  </property>
  <property fmtid="{D5CDD505-2E9C-101B-9397-08002B2CF9AE}" pid="48" name="LoginTitle_R">
    <vt:lpwstr/>
  </property>
  <property fmtid="{D5CDD505-2E9C-101B-9397-08002B2CF9AE}" pid="49" name="BearbTitle_R">
    <vt:lpwstr/>
  </property>
  <property fmtid="{D5CDD505-2E9C-101B-9397-08002B2CF9AE}" pid="50" name="UserTitle_R">
    <vt:lpwstr/>
  </property>
  <property fmtid="{D5CDD505-2E9C-101B-9397-08002B2CF9AE}" pid="51" name="LoginFunction_D">
    <vt:lpwstr>Funktion</vt:lpwstr>
  </property>
  <property fmtid="{D5CDD505-2E9C-101B-9397-08002B2CF9AE}" pid="52" name="BearbFunction_D">
    <vt:lpwstr/>
  </property>
  <property fmtid="{D5CDD505-2E9C-101B-9397-08002B2CF9AE}" pid="53" name="UserFunction_D">
    <vt:lpwstr>Funktion</vt:lpwstr>
  </property>
  <property fmtid="{D5CDD505-2E9C-101B-9397-08002B2CF9AE}" pid="54" name="LoginFunction_F">
    <vt:lpwstr>Fonction</vt:lpwstr>
  </property>
  <property fmtid="{D5CDD505-2E9C-101B-9397-08002B2CF9AE}" pid="55" name="BearbFunction_F">
    <vt:lpwstr/>
  </property>
  <property fmtid="{D5CDD505-2E9C-101B-9397-08002B2CF9AE}" pid="56" name="UserFunction_F">
    <vt:lpwstr>Fonction</vt:lpwstr>
  </property>
  <property fmtid="{D5CDD505-2E9C-101B-9397-08002B2CF9AE}" pid="57" name="LoginFunction_I">
    <vt:lpwstr>Funzione</vt:lpwstr>
  </property>
  <property fmtid="{D5CDD505-2E9C-101B-9397-08002B2CF9AE}" pid="58" name="BearbFunction_I">
    <vt:lpwstr/>
  </property>
  <property fmtid="{D5CDD505-2E9C-101B-9397-08002B2CF9AE}" pid="59" name="UserFunction_I">
    <vt:lpwstr>Funzione</vt:lpwstr>
  </property>
  <property fmtid="{D5CDD505-2E9C-101B-9397-08002B2CF9AE}" pid="60" name="LoginFunction_E">
    <vt:lpwstr>Function</vt:lpwstr>
  </property>
  <property fmtid="{D5CDD505-2E9C-101B-9397-08002B2CF9AE}" pid="61" name="BearbFunction_E">
    <vt:lpwstr/>
  </property>
  <property fmtid="{D5CDD505-2E9C-101B-9397-08002B2CF9AE}" pid="62" name="UserFunction_E">
    <vt:lpwstr>Function</vt:lpwstr>
  </property>
  <property fmtid="{D5CDD505-2E9C-101B-9397-08002B2CF9AE}" pid="63" name="LoginFunction_R">
    <vt:lpwstr/>
  </property>
  <property fmtid="{D5CDD505-2E9C-101B-9397-08002B2CF9AE}" pid="64" name="BearbFunction_R">
    <vt:lpwstr/>
  </property>
  <property fmtid="{D5CDD505-2E9C-101B-9397-08002B2CF9AE}" pid="65" name="UserFunction_R">
    <vt:lpwstr/>
  </property>
  <property fmtid="{D5CDD505-2E9C-101B-9397-08002B2CF9AE}" pid="66" name="PresentationTitle">
    <vt:lpwstr>EDI Automation</vt:lpwstr>
  </property>
  <property fmtid="{D5CDD505-2E9C-101B-9397-08002B2CF9AE}" pid="67" name="PresentationSubtitle">
    <vt:lpwstr>Test</vt:lpwstr>
  </property>
  <property fmtid="{D5CDD505-2E9C-101B-9397-08002B2CF9AE}" pid="68" name="#Location">
    <vt:lpwstr>'Güterstrasse 24'</vt:lpwstr>
  </property>
  <property fmtid="{D5CDD505-2E9C-101B-9397-08002B2CF9AE}" pid="69" name="Location">
    <vt:lpwstr>Güterstrasse 24</vt:lpwstr>
  </property>
  <property fmtid="{D5CDD505-2E9C-101B-9397-08002B2CF9AE}" pid="70" name="LocationAdr">
    <vt:lpwstr>Güterstrasse 24</vt:lpwstr>
  </property>
  <property fmtid="{D5CDD505-2E9C-101B-9397-08002B2CF9AE}" pid="71" name="LocationPLZ">
    <vt:lpwstr>3003</vt:lpwstr>
  </property>
  <property fmtid="{D5CDD505-2E9C-101B-9397-08002B2CF9AE}" pid="72" name="Location_D">
    <vt:lpwstr>Bern</vt:lpwstr>
  </property>
  <property fmtid="{D5CDD505-2E9C-101B-9397-08002B2CF9AE}" pid="73" name="Location_F">
    <vt:lpwstr>Berne</vt:lpwstr>
  </property>
  <property fmtid="{D5CDD505-2E9C-101B-9397-08002B2CF9AE}" pid="74" name="Location_I">
    <vt:lpwstr>Berna</vt:lpwstr>
  </property>
  <property fmtid="{D5CDD505-2E9C-101B-9397-08002B2CF9AE}" pid="75" name="Location_R">
    <vt:lpwstr>Berna</vt:lpwstr>
  </property>
  <property fmtid="{D5CDD505-2E9C-101B-9397-08002B2CF9AE}" pid="76" name="Location_E">
    <vt:lpwstr>Bern</vt:lpwstr>
  </property>
  <property fmtid="{D5CDD505-2E9C-101B-9397-08002B2CF9AE}" pid="77" name="Land">
    <vt:lpwstr>CH</vt:lpwstr>
  </property>
  <property fmtid="{D5CDD505-2E9C-101B-9397-08002B2CF9AE}" pid="78" name="PostAdr_D">
    <vt:lpwstr>Bern</vt:lpwstr>
  </property>
  <property fmtid="{D5CDD505-2E9C-101B-9397-08002B2CF9AE}" pid="79" name="PostAdr_F">
    <vt:lpwstr>Berne</vt:lpwstr>
  </property>
  <property fmtid="{D5CDD505-2E9C-101B-9397-08002B2CF9AE}" pid="80" name="PostAdr_I">
    <vt:lpwstr>Berna</vt:lpwstr>
  </property>
  <property fmtid="{D5CDD505-2E9C-101B-9397-08002B2CF9AE}" pid="81" name="PostAdr_R">
    <vt:lpwstr>Berna</vt:lpwstr>
  </property>
  <property fmtid="{D5CDD505-2E9C-101B-9397-08002B2CF9AE}" pid="82" name="PostAdr_E">
    <vt:lpwstr>Bern</vt:lpwstr>
  </property>
  <property fmtid="{D5CDD505-2E9C-101B-9397-08002B2CF9AE}" pid="83" name="PostPLZ">
    <vt:lpwstr>3003</vt:lpwstr>
  </property>
  <property fmtid="{D5CDD505-2E9C-101B-9397-08002B2CF9AE}" pid="84" name="Department_D">
    <vt:lpwstr>EDI</vt:lpwstr>
  </property>
  <property fmtid="{D5CDD505-2E9C-101B-9397-08002B2CF9AE}" pid="85" name="Department_F">
    <vt:lpwstr>DFI</vt:lpwstr>
  </property>
  <property fmtid="{D5CDD505-2E9C-101B-9397-08002B2CF9AE}" pid="86" name="Department_I">
    <vt:lpwstr>DFI</vt:lpwstr>
  </property>
  <property fmtid="{D5CDD505-2E9C-101B-9397-08002B2CF9AE}" pid="87" name="Department_R">
    <vt:lpwstr>DFI</vt:lpwstr>
  </property>
  <property fmtid="{D5CDD505-2E9C-101B-9397-08002B2CF9AE}" pid="88" name="Department_E">
    <vt:lpwstr>FDHA</vt:lpwstr>
  </property>
  <property fmtid="{D5CDD505-2E9C-101B-9397-08002B2CF9AE}" pid="89" name="DepartmentName_D">
    <vt:lpwstr>Eidgenössisches Departement des Innern</vt:lpwstr>
  </property>
  <property fmtid="{D5CDD505-2E9C-101B-9397-08002B2CF9AE}" pid="90" name="DepartmentName_F">
    <vt:lpwstr>Département fédéral de l'intérieur</vt:lpwstr>
  </property>
  <property fmtid="{D5CDD505-2E9C-101B-9397-08002B2CF9AE}" pid="91" name="DepartmentName_I">
    <vt:lpwstr>Dipartimento federale dell'interno</vt:lpwstr>
  </property>
  <property fmtid="{D5CDD505-2E9C-101B-9397-08002B2CF9AE}" pid="92" name="DepartmentName_R">
    <vt:lpwstr>Departament federal da l'intern</vt:lpwstr>
  </property>
  <property fmtid="{D5CDD505-2E9C-101B-9397-08002B2CF9AE}" pid="93" name="DepartmentName_E">
    <vt:lpwstr>Federal Department of Home Affairs</vt:lpwstr>
  </property>
  <property fmtid="{D5CDD505-2E9C-101B-9397-08002B2CF9AE}" pid="94" name="Office_D">
    <vt:lpwstr>GS-EDI</vt:lpwstr>
  </property>
  <property fmtid="{D5CDD505-2E9C-101B-9397-08002B2CF9AE}" pid="95" name="Office_F">
    <vt:lpwstr>SG-DFI</vt:lpwstr>
  </property>
  <property fmtid="{D5CDD505-2E9C-101B-9397-08002B2CF9AE}" pid="96" name="Office_I">
    <vt:lpwstr>SG-DFI</vt:lpwstr>
  </property>
  <property fmtid="{D5CDD505-2E9C-101B-9397-08002B2CF9AE}" pid="97" name="Office_R">
    <vt:lpwstr>SG-DFI</vt:lpwstr>
  </property>
  <property fmtid="{D5CDD505-2E9C-101B-9397-08002B2CF9AE}" pid="98" name="Office_E">
    <vt:lpwstr>GS-FDHA</vt:lpwstr>
  </property>
  <property fmtid="{D5CDD505-2E9C-101B-9397-08002B2CF9AE}" pid="99" name="OfficeName_D">
    <vt:lpwstr>Generalsekretariat</vt:lpwstr>
  </property>
  <property fmtid="{D5CDD505-2E9C-101B-9397-08002B2CF9AE}" pid="100" name="OfficeName_F">
    <vt:lpwstr>Secrétariat général</vt:lpwstr>
  </property>
  <property fmtid="{D5CDD505-2E9C-101B-9397-08002B2CF9AE}" pid="101" name="OfficeName_I">
    <vt:lpwstr>Segreteria generale</vt:lpwstr>
  </property>
  <property fmtid="{D5CDD505-2E9C-101B-9397-08002B2CF9AE}" pid="102" name="OfficeName_R">
    <vt:lpwstr>Secretariat general</vt:lpwstr>
  </property>
  <property fmtid="{D5CDD505-2E9C-101B-9397-08002B2CF9AE}" pid="103" name="OfficeName_E">
    <vt:lpwstr>General Secretariat</vt:lpwstr>
  </property>
  <property fmtid="{D5CDD505-2E9C-101B-9397-08002B2CF9AE}" pid="104" name="#OrgUnitID">
    <vt:lpwstr>'BAP-CS'</vt:lpwstr>
  </property>
  <property fmtid="{D5CDD505-2E9C-101B-9397-08002B2CF9AE}" pid="105" name="OrgUnitID">
    <vt:lpwstr>BAP-CS</vt:lpwstr>
  </property>
  <property fmtid="{D5CDD505-2E9C-101B-9397-08002B2CF9AE}" pid="106" name="OrgUnitTel">
    <vt:lpwstr>+41 31 322 87 22</vt:lpwstr>
  </property>
  <property fmtid="{D5CDD505-2E9C-101B-9397-08002B2CF9AE}" pid="107" name="OrgUnitFax">
    <vt:lpwstr>+41 31 323 95 64</vt:lpwstr>
  </property>
  <property fmtid="{D5CDD505-2E9C-101B-9397-08002B2CF9AE}" pid="108" name="OrgUnitMail">
    <vt:lpwstr>@idzedi.admin.ch</vt:lpwstr>
  </property>
  <property fmtid="{D5CDD505-2E9C-101B-9397-08002B2CF9AE}" pid="109" name="Header_D">
    <vt:lpwstr>Informatik-Dienstleistungszentrum IDZ EDI</vt:lpwstr>
  </property>
  <property fmtid="{D5CDD505-2E9C-101B-9397-08002B2CF9AE}" pid="110" name="Header_F">
    <vt:lpwstr>Centre de services informatiques CSI DFI</vt:lpwstr>
  </property>
  <property fmtid="{D5CDD505-2E9C-101B-9397-08002B2CF9AE}" pid="111" name="Header_I">
    <vt:lpwstr>Centro servizi informatici CSI DFI</vt:lpwstr>
  </property>
  <property fmtid="{D5CDD505-2E9C-101B-9397-08002B2CF9AE}" pid="112" name="Header_E">
    <vt:lpwstr>IT Service Centre DHA</vt:lpwstr>
  </property>
  <property fmtid="{D5CDD505-2E9C-101B-9397-08002B2CF9AE}" pid="113" name="Header_R">
    <vt:lpwstr>Informatik-Dienstleistungszentrum IDZ EDI</vt:lpwstr>
  </property>
  <property fmtid="{D5CDD505-2E9C-101B-9397-08002B2CF9AE}" pid="114" name="Footer_D">
    <vt:lpwstr>Informatik-Dienstleistungszentrum IDZ EDI</vt:lpwstr>
  </property>
  <property fmtid="{D5CDD505-2E9C-101B-9397-08002B2CF9AE}" pid="115" name="Footer_F">
    <vt:lpwstr>Centre de services informatiques CSI DFI</vt:lpwstr>
  </property>
  <property fmtid="{D5CDD505-2E9C-101B-9397-08002B2CF9AE}" pid="116" name="Footer_I">
    <vt:lpwstr>Centro servizi informatici CSI DFI</vt:lpwstr>
  </property>
  <property fmtid="{D5CDD505-2E9C-101B-9397-08002B2CF9AE}" pid="117" name="Footer_E">
    <vt:lpwstr>IT Service Centre DHA</vt:lpwstr>
  </property>
  <property fmtid="{D5CDD505-2E9C-101B-9397-08002B2CF9AE}" pid="118" name="Footer_R">
    <vt:lpwstr>Informatik-Dienstleistungszentrum IDZ EDI</vt:lpwstr>
  </property>
  <property fmtid="{D5CDD505-2E9C-101B-9397-08002B2CF9AE}" pid="119" name="UnderUnit_D">
    <vt:lpwstr/>
  </property>
  <property fmtid="{D5CDD505-2E9C-101B-9397-08002B2CF9AE}" pid="120" name="UnderUnit_F">
    <vt:lpwstr/>
  </property>
  <property fmtid="{D5CDD505-2E9C-101B-9397-08002B2CF9AE}" pid="121" name="UnderUnit_I">
    <vt:lpwstr/>
  </property>
  <property fmtid="{D5CDD505-2E9C-101B-9397-08002B2CF9AE}" pid="122" name="UnderUnit_E">
    <vt:lpwstr/>
  </property>
  <property fmtid="{D5CDD505-2E9C-101B-9397-08002B2CF9AE}" pid="123" name="UnderUnit_R">
    <vt:lpwstr/>
  </property>
  <property fmtid="{D5CDD505-2E9C-101B-9397-08002B2CF9AE}" pid="124" name="Internet_D">
    <vt:lpwstr>www.idzedi.admin.ch/idzintern/</vt:lpwstr>
  </property>
  <property fmtid="{D5CDD505-2E9C-101B-9397-08002B2CF9AE}" pid="125" name="Internet_F">
    <vt:lpwstr>www.idzedi.admin.ch/idzintern/</vt:lpwstr>
  </property>
  <property fmtid="{D5CDD505-2E9C-101B-9397-08002B2CF9AE}" pid="126" name="Internet_I">
    <vt:lpwstr>www.idzedi.admin.ch/idzintern/</vt:lpwstr>
  </property>
  <property fmtid="{D5CDD505-2E9C-101B-9397-08002B2CF9AE}" pid="127" name="Internet_E">
    <vt:lpwstr>www.idzedi.admin.ch/idzintern/</vt:lpwstr>
  </property>
  <property fmtid="{D5CDD505-2E9C-101B-9397-08002B2CF9AE}" pid="128" name="Internet_R">
    <vt:lpwstr>www.idzedi.admin.ch/idzintern/</vt:lpwstr>
  </property>
  <property fmtid="{D5CDD505-2E9C-101B-9397-08002B2CF9AE}" pid="129" name="OrgUnitCode_D">
    <vt:lpwstr/>
  </property>
  <property fmtid="{D5CDD505-2E9C-101B-9397-08002B2CF9AE}" pid="130" name="OrgUnitCode_F">
    <vt:lpwstr/>
  </property>
  <property fmtid="{D5CDD505-2E9C-101B-9397-08002B2CF9AE}" pid="131" name="OrgUnitCode_I">
    <vt:lpwstr/>
  </property>
  <property fmtid="{D5CDD505-2E9C-101B-9397-08002B2CF9AE}" pid="132" name="OrgUnitCode_E">
    <vt:lpwstr/>
  </property>
  <property fmtid="{D5CDD505-2E9C-101B-9397-08002B2CF9AE}" pid="133" name="OrgUnitCode_R">
    <vt:lpwstr/>
  </property>
  <property fmtid="{D5CDD505-2E9C-101B-9397-08002B2CF9AE}" pid="134" name="#FlagCancel">
    <vt:lpwstr>True</vt:lpwstr>
  </property>
</Properties>
</file>